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3" r:id="rId1"/>
    <p:sldMasterId id="2147483839" r:id="rId2"/>
  </p:sldMasterIdLst>
  <p:notesMasterIdLst>
    <p:notesMasterId r:id="rId28"/>
  </p:notesMasterIdLst>
  <p:handoutMasterIdLst>
    <p:handoutMasterId r:id="rId29"/>
  </p:handoutMasterIdLst>
  <p:sldIdLst>
    <p:sldId id="256" r:id="rId3"/>
    <p:sldId id="270" r:id="rId4"/>
    <p:sldId id="287" r:id="rId5"/>
    <p:sldId id="272" r:id="rId6"/>
    <p:sldId id="273" r:id="rId7"/>
    <p:sldId id="290" r:id="rId8"/>
    <p:sldId id="274" r:id="rId9"/>
    <p:sldId id="291" r:id="rId10"/>
    <p:sldId id="302" r:id="rId11"/>
    <p:sldId id="30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288" r:id="rId22"/>
    <p:sldId id="303" r:id="rId23"/>
    <p:sldId id="275" r:id="rId24"/>
    <p:sldId id="306" r:id="rId25"/>
    <p:sldId id="304" r:id="rId26"/>
    <p:sldId id="305" r:id="rId27"/>
  </p:sldIdLst>
  <p:sldSz cx="10688638" cy="7562850"/>
  <p:notesSz cx="9926638" cy="6797675"/>
  <p:defaultTextStyle>
    <a:defPPr>
      <a:defRPr lang="fr-FR"/>
    </a:defPPr>
    <a:lvl1pPr algn="l" defTabSz="520700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itchFamily="34" charset="0"/>
        <a:ea typeface="ＭＳ Ｐゴシック" pitchFamily="34" charset="-128"/>
        <a:cs typeface="Arial" charset="0"/>
      </a:defRPr>
    </a:lvl1pPr>
    <a:lvl2pPr marL="520700" indent="-63500" algn="l" defTabSz="520700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itchFamily="34" charset="0"/>
        <a:ea typeface="ＭＳ Ｐゴシック" pitchFamily="34" charset="-128"/>
        <a:cs typeface="Arial" charset="0"/>
      </a:defRPr>
    </a:lvl2pPr>
    <a:lvl3pPr marL="1041400" indent="-127000" algn="l" defTabSz="520700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itchFamily="34" charset="0"/>
        <a:ea typeface="ＭＳ Ｐゴシック" pitchFamily="34" charset="-128"/>
        <a:cs typeface="Arial" charset="0"/>
      </a:defRPr>
    </a:lvl3pPr>
    <a:lvl4pPr marL="1563688" indent="-192088" algn="l" defTabSz="520700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itchFamily="34" charset="0"/>
        <a:ea typeface="ＭＳ Ｐゴシック" pitchFamily="34" charset="-128"/>
        <a:cs typeface="Arial" charset="0"/>
      </a:defRPr>
    </a:lvl4pPr>
    <a:lvl5pPr marL="2084388" indent="-255588" algn="l" defTabSz="520700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Calibri" pitchFamily="34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Calibri" pitchFamily="34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Calibri" pitchFamily="34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Calibri" pitchFamily="34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Calibri" pitchFamily="34" charset="0"/>
        <a:ea typeface="ＭＳ Ｐゴシック" pitchFamily="34" charset="-128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82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141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33"/>
    <a:srgbClr val="CC9900"/>
    <a:srgbClr val="808000"/>
    <a:srgbClr val="FF0000"/>
    <a:srgbClr val="CCFFCC"/>
    <a:srgbClr val="00CC00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85" autoAdjust="0"/>
    <p:restoredTop sz="98501" autoAdjust="0"/>
  </p:normalViewPr>
  <p:slideViewPr>
    <p:cSldViewPr snapToGrid="0" snapToObjects="1">
      <p:cViewPr varScale="1">
        <p:scale>
          <a:sx n="67" d="100"/>
          <a:sy n="67" d="100"/>
        </p:scale>
        <p:origin x="-1344" y="-102"/>
      </p:cViewPr>
      <p:guideLst>
        <p:guide orient="horz" pos="2382"/>
        <p:guide pos="336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-1836" y="-102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FR" sz="1400"/>
              <a:t>Délamination max</a:t>
            </a:r>
            <a:r>
              <a:rPr lang="fr-FR" sz="1400" baseline="0"/>
              <a:t> / joint (%)</a:t>
            </a:r>
          </a:p>
          <a:p>
            <a:pPr>
              <a:defRPr/>
            </a:pPr>
            <a:r>
              <a:rPr lang="fr-FR" sz="1100" b="0" baseline="0"/>
              <a:t>Poutres de 15 lamelles de 20 x 160 mm²</a:t>
            </a:r>
            <a:endParaRPr lang="fr-FR" sz="1100" b="0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6083533829104699"/>
          <c:y val="0.23634556709840107"/>
          <c:w val="0.61658428113152519"/>
          <c:h val="0.615990781056051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'Délamination traitement 2'!$B$1</c:f>
              <c:strCache>
                <c:ptCount val="1"/>
                <c:pt idx="0">
                  <c:v>D max (%)
après 2 cycles</c:v>
                </c:pt>
              </c:strCache>
            </c:strRef>
          </c:tx>
          <c:invertIfNegative val="0"/>
          <c:cat>
            <c:strRef>
              <c:f>'Délamination traitement 2'!$A$2:$A$11</c:f>
              <c:strCache>
                <c:ptCount val="10"/>
                <c:pt idx="0">
                  <c:v>P2</c:v>
                </c:pt>
                <c:pt idx="1">
                  <c:v>P4</c:v>
                </c:pt>
                <c:pt idx="2">
                  <c:v>P6</c:v>
                </c:pt>
                <c:pt idx="3">
                  <c:v>P8</c:v>
                </c:pt>
                <c:pt idx="4">
                  <c:v>P10</c:v>
                </c:pt>
                <c:pt idx="5">
                  <c:v>P12</c:v>
                </c:pt>
                <c:pt idx="6">
                  <c:v>P14</c:v>
                </c:pt>
                <c:pt idx="7">
                  <c:v>P16</c:v>
                </c:pt>
                <c:pt idx="8">
                  <c:v>P18</c:v>
                </c:pt>
                <c:pt idx="9">
                  <c:v>P20</c:v>
                </c:pt>
              </c:strCache>
            </c:strRef>
          </c:cat>
          <c:val>
            <c:numRef>
              <c:f>'Délamination traitement 2'!$B$2:$B$11</c:f>
              <c:numCache>
                <c:formatCode>0.0</c:formatCode>
                <c:ptCount val="10"/>
                <c:pt idx="0">
                  <c:v>13</c:v>
                </c:pt>
                <c:pt idx="1">
                  <c:v>23.333333333333332</c:v>
                </c:pt>
                <c:pt idx="2">
                  <c:v>21.666666666666668</c:v>
                </c:pt>
                <c:pt idx="3">
                  <c:v>11</c:v>
                </c:pt>
                <c:pt idx="4">
                  <c:v>28.999999999999996</c:v>
                </c:pt>
                <c:pt idx="5">
                  <c:v>4.666666666666667</c:v>
                </c:pt>
                <c:pt idx="6">
                  <c:v>39</c:v>
                </c:pt>
                <c:pt idx="7">
                  <c:v>22.333333333333332</c:v>
                </c:pt>
                <c:pt idx="8">
                  <c:v>27</c:v>
                </c:pt>
                <c:pt idx="9">
                  <c:v>12.333333333333334</c:v>
                </c:pt>
              </c:numCache>
            </c:numRef>
          </c:val>
        </c:ser>
        <c:ser>
          <c:idx val="1"/>
          <c:order val="1"/>
          <c:tx>
            <c:strRef>
              <c:f>'Délamination traitement 2'!$D$1</c:f>
              <c:strCache>
                <c:ptCount val="1"/>
                <c:pt idx="0">
                  <c:v>D max (%)
après 3 cycles</c:v>
                </c:pt>
              </c:strCache>
            </c:strRef>
          </c:tx>
          <c:invertIfNegative val="0"/>
          <c:cat>
            <c:strRef>
              <c:f>'Délamination traitement 2'!$A$2:$A$11</c:f>
              <c:strCache>
                <c:ptCount val="10"/>
                <c:pt idx="0">
                  <c:v>P2</c:v>
                </c:pt>
                <c:pt idx="1">
                  <c:v>P4</c:v>
                </c:pt>
                <c:pt idx="2">
                  <c:v>P6</c:v>
                </c:pt>
                <c:pt idx="3">
                  <c:v>P8</c:v>
                </c:pt>
                <c:pt idx="4">
                  <c:v>P10</c:v>
                </c:pt>
                <c:pt idx="5">
                  <c:v>P12</c:v>
                </c:pt>
                <c:pt idx="6">
                  <c:v>P14</c:v>
                </c:pt>
                <c:pt idx="7">
                  <c:v>P16</c:v>
                </c:pt>
                <c:pt idx="8">
                  <c:v>P18</c:v>
                </c:pt>
                <c:pt idx="9">
                  <c:v>P20</c:v>
                </c:pt>
              </c:strCache>
            </c:strRef>
          </c:cat>
          <c:val>
            <c:numRef>
              <c:f>'Délamination traitement 2'!$D$2:$D$11</c:f>
              <c:numCache>
                <c:formatCode>0.0</c:formatCode>
                <c:ptCount val="10"/>
                <c:pt idx="1">
                  <c:v>42.666666666666671</c:v>
                </c:pt>
                <c:pt idx="2">
                  <c:v>25.333333333333336</c:v>
                </c:pt>
                <c:pt idx="4">
                  <c:v>32.333333333333329</c:v>
                </c:pt>
                <c:pt idx="8">
                  <c:v>30.333333333333336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866624"/>
        <c:axId val="34552576"/>
      </c:barChart>
      <c:catAx>
        <c:axId val="358666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Poutre</a:t>
                </a:r>
              </a:p>
            </c:rich>
          </c:tx>
          <c:layout>
            <c:manualLayout>
              <c:xMode val="edge"/>
              <c:yMode val="edge"/>
              <c:x val="0.45857757363662882"/>
              <c:y val="0.92417060353698022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34552576"/>
        <c:crosses val="autoZero"/>
        <c:auto val="1"/>
        <c:lblAlgn val="ctr"/>
        <c:lblOffset val="100"/>
        <c:noMultiLvlLbl val="0"/>
      </c:catAx>
      <c:valAx>
        <c:axId val="34552576"/>
        <c:scaling>
          <c:orientation val="minMax"/>
          <c:max val="5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fr-FR"/>
                  <a:t>D max (%)</a:t>
                </a:r>
              </a:p>
            </c:rich>
          </c:tx>
          <c:layout>
            <c:manualLayout>
              <c:xMode val="edge"/>
              <c:yMode val="edge"/>
              <c:x val="3.656240886555847E-2"/>
              <c:y val="0.46064434420840539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crossAx val="35866624"/>
        <c:crosses val="autoZero"/>
        <c:crossBetween val="between"/>
        <c:majorUnit val="10"/>
      </c:valAx>
    </c:plotArea>
    <c:legend>
      <c:legendPos val="r"/>
      <c:layout>
        <c:manualLayout>
          <c:xMode val="edge"/>
          <c:yMode val="edge"/>
          <c:x val="0.7717853821731403"/>
          <c:y val="0.18334559562564559"/>
          <c:w val="0.18091371391076116"/>
          <c:h val="0.25416182643361013"/>
        </c:manualLayout>
      </c:layout>
      <c:overlay val="0"/>
      <c:txPr>
        <a:bodyPr/>
        <a:lstStyle/>
        <a:p>
          <a:pPr>
            <a:defRPr sz="800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FR" sz="1400"/>
              <a:t>Délamination tot</a:t>
            </a:r>
            <a:r>
              <a:rPr lang="fr-FR" sz="1400" baseline="0"/>
              <a:t> (%)</a:t>
            </a:r>
          </a:p>
          <a:p>
            <a:pPr>
              <a:defRPr/>
            </a:pPr>
            <a:r>
              <a:rPr lang="fr-FR" sz="1100" b="0" baseline="0"/>
              <a:t>Poutres de 15 lamelles de 20 x 160 mm²</a:t>
            </a:r>
            <a:endParaRPr lang="fr-FR" sz="1100" b="0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6083533829104699"/>
          <c:y val="0.23634556709840107"/>
          <c:w val="0.61658428113152519"/>
          <c:h val="0.615990781056051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'Délamination traitement 2'!$B$1</c:f>
              <c:strCache>
                <c:ptCount val="1"/>
                <c:pt idx="0">
                  <c:v>D max (%)
après 2 cycles</c:v>
                </c:pt>
              </c:strCache>
            </c:strRef>
          </c:tx>
          <c:invertIfNegative val="0"/>
          <c:cat>
            <c:strRef>
              <c:f>'Délamination traitement 2'!$A$2:$A$10</c:f>
              <c:strCache>
                <c:ptCount val="9"/>
                <c:pt idx="0">
                  <c:v>P2</c:v>
                </c:pt>
                <c:pt idx="1">
                  <c:v>P4</c:v>
                </c:pt>
                <c:pt idx="2">
                  <c:v>P6</c:v>
                </c:pt>
                <c:pt idx="3">
                  <c:v>P8</c:v>
                </c:pt>
                <c:pt idx="4">
                  <c:v>P10</c:v>
                </c:pt>
                <c:pt idx="5">
                  <c:v>P12</c:v>
                </c:pt>
                <c:pt idx="6">
                  <c:v>P14</c:v>
                </c:pt>
                <c:pt idx="7">
                  <c:v>P16</c:v>
                </c:pt>
                <c:pt idx="8">
                  <c:v>P18</c:v>
                </c:pt>
              </c:strCache>
            </c:strRef>
          </c:cat>
          <c:val>
            <c:numRef>
              <c:f>'Délamination traitement 2'!$C$2:$C$11</c:f>
              <c:numCache>
                <c:formatCode>0.0</c:formatCode>
                <c:ptCount val="10"/>
                <c:pt idx="0">
                  <c:v>1.3809523809523809</c:v>
                </c:pt>
                <c:pt idx="1">
                  <c:v>5.0476190476190474</c:v>
                </c:pt>
                <c:pt idx="2">
                  <c:v>5.3809523809523805</c:v>
                </c:pt>
                <c:pt idx="3">
                  <c:v>2.7380952380952381</c:v>
                </c:pt>
                <c:pt idx="4">
                  <c:v>4.0714285714285721</c:v>
                </c:pt>
                <c:pt idx="5">
                  <c:v>1.3095238095238095</c:v>
                </c:pt>
                <c:pt idx="6">
                  <c:v>3.0476190476190474</c:v>
                </c:pt>
                <c:pt idx="7">
                  <c:v>2.9523809523809526</c:v>
                </c:pt>
                <c:pt idx="8">
                  <c:v>6.3571428571428568</c:v>
                </c:pt>
                <c:pt idx="9">
                  <c:v>1.4523809523809523</c:v>
                </c:pt>
              </c:numCache>
            </c:numRef>
          </c:val>
        </c:ser>
        <c:ser>
          <c:idx val="1"/>
          <c:order val="1"/>
          <c:tx>
            <c:strRef>
              <c:f>'Délamination traitement 2'!$D$1</c:f>
              <c:strCache>
                <c:ptCount val="1"/>
                <c:pt idx="0">
                  <c:v>D max (%)
après 3 cycles</c:v>
                </c:pt>
              </c:strCache>
            </c:strRef>
          </c:tx>
          <c:invertIfNegative val="0"/>
          <c:cat>
            <c:strRef>
              <c:f>'Délamination traitement 2'!$A$2:$A$10</c:f>
              <c:strCache>
                <c:ptCount val="9"/>
                <c:pt idx="0">
                  <c:v>P2</c:v>
                </c:pt>
                <c:pt idx="1">
                  <c:v>P4</c:v>
                </c:pt>
                <c:pt idx="2">
                  <c:v>P6</c:v>
                </c:pt>
                <c:pt idx="3">
                  <c:v>P8</c:v>
                </c:pt>
                <c:pt idx="4">
                  <c:v>P10</c:v>
                </c:pt>
                <c:pt idx="5">
                  <c:v>P12</c:v>
                </c:pt>
                <c:pt idx="6">
                  <c:v>P14</c:v>
                </c:pt>
                <c:pt idx="7">
                  <c:v>P16</c:v>
                </c:pt>
                <c:pt idx="8">
                  <c:v>P18</c:v>
                </c:pt>
              </c:strCache>
            </c:strRef>
          </c:cat>
          <c:val>
            <c:numRef>
              <c:f>'Délamination traitement 2'!$E$2:$E$11</c:f>
              <c:numCache>
                <c:formatCode>0.0</c:formatCode>
                <c:ptCount val="10"/>
                <c:pt idx="1">
                  <c:v>8.6428571428571423</c:v>
                </c:pt>
                <c:pt idx="2">
                  <c:v>7.2380952380952381</c:v>
                </c:pt>
                <c:pt idx="4">
                  <c:v>5.5714285714285712</c:v>
                </c:pt>
                <c:pt idx="8">
                  <c:v>7.0714285714285712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3895168"/>
        <c:axId val="34549696"/>
      </c:barChart>
      <c:catAx>
        <c:axId val="938951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Poutre</a:t>
                </a:r>
              </a:p>
            </c:rich>
          </c:tx>
          <c:layout>
            <c:manualLayout>
              <c:xMode val="edge"/>
              <c:yMode val="edge"/>
              <c:x val="0.45857757363662882"/>
              <c:y val="0.92417060353698022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34549696"/>
        <c:crosses val="autoZero"/>
        <c:auto val="1"/>
        <c:lblAlgn val="ctr"/>
        <c:lblOffset val="100"/>
        <c:noMultiLvlLbl val="0"/>
      </c:catAx>
      <c:valAx>
        <c:axId val="34549696"/>
        <c:scaling>
          <c:orientation val="minMax"/>
          <c:max val="14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fr-FR"/>
                  <a:t>D tot (%)</a:t>
                </a:r>
              </a:p>
            </c:rich>
          </c:tx>
          <c:layout>
            <c:manualLayout>
              <c:xMode val="edge"/>
              <c:yMode val="edge"/>
              <c:x val="3.656240886555847E-2"/>
              <c:y val="0.46064434420840539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crossAx val="93895168"/>
        <c:crosses val="autoZero"/>
        <c:crossBetween val="between"/>
        <c:majorUnit val="2"/>
      </c:valAx>
    </c:plotArea>
    <c:legend>
      <c:legendPos val="r"/>
      <c:layout>
        <c:manualLayout>
          <c:xMode val="edge"/>
          <c:yMode val="edge"/>
          <c:x val="0.7826159593121399"/>
          <c:y val="0.17913285137770005"/>
          <c:w val="0.18091371391076116"/>
          <c:h val="0.25416182643361013"/>
        </c:manualLayout>
      </c:layout>
      <c:overlay val="0"/>
      <c:txPr>
        <a:bodyPr/>
        <a:lstStyle/>
        <a:p>
          <a:pPr>
            <a:defRPr sz="800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FR" sz="1400"/>
              <a:t>Délamination max</a:t>
            </a:r>
            <a:r>
              <a:rPr lang="fr-FR" sz="1400" baseline="0"/>
              <a:t> / joint (%)</a:t>
            </a:r>
          </a:p>
          <a:p>
            <a:pPr>
              <a:defRPr/>
            </a:pPr>
            <a:r>
              <a:rPr lang="fr-FR" sz="1100" b="0" baseline="0"/>
              <a:t>Poutres de 8 lamelles de 20 x 160 mm²</a:t>
            </a:r>
            <a:endParaRPr lang="fr-FR" sz="1100" b="0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6083533829104699"/>
          <c:y val="0.23634556709840107"/>
          <c:w val="0.61658428113152519"/>
          <c:h val="0.615990781056051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'Délamination traitement 2'!$B$1</c:f>
              <c:strCache>
                <c:ptCount val="1"/>
                <c:pt idx="0">
                  <c:v>D max (%)
après 2 cycles</c:v>
                </c:pt>
              </c:strCache>
            </c:strRef>
          </c:tx>
          <c:invertIfNegative val="0"/>
          <c:cat>
            <c:strRef>
              <c:f>'Délamination traitement 2'!$A$12:$A$21</c:f>
              <c:strCache>
                <c:ptCount val="10"/>
                <c:pt idx="0">
                  <c:v>P22</c:v>
                </c:pt>
                <c:pt idx="1">
                  <c:v>P24</c:v>
                </c:pt>
                <c:pt idx="2">
                  <c:v>P26</c:v>
                </c:pt>
                <c:pt idx="3">
                  <c:v>P28</c:v>
                </c:pt>
                <c:pt idx="4">
                  <c:v>P30</c:v>
                </c:pt>
                <c:pt idx="5">
                  <c:v>P32</c:v>
                </c:pt>
                <c:pt idx="6">
                  <c:v>P34</c:v>
                </c:pt>
                <c:pt idx="7">
                  <c:v>P36</c:v>
                </c:pt>
                <c:pt idx="8">
                  <c:v>P38</c:v>
                </c:pt>
                <c:pt idx="9">
                  <c:v>P40</c:v>
                </c:pt>
              </c:strCache>
            </c:strRef>
          </c:cat>
          <c:val>
            <c:numRef>
              <c:f>'Délamination traitement 2'!$B$12:$B$21</c:f>
              <c:numCache>
                <c:formatCode>0.0</c:formatCode>
                <c:ptCount val="10"/>
                <c:pt idx="0">
                  <c:v>16.118421052631579</c:v>
                </c:pt>
                <c:pt idx="1">
                  <c:v>27.302631578947366</c:v>
                </c:pt>
                <c:pt idx="2">
                  <c:v>50.657894736842103</c:v>
                </c:pt>
                <c:pt idx="3">
                  <c:v>1.9736842105263157</c:v>
                </c:pt>
                <c:pt idx="4">
                  <c:v>3.2894736842105261</c:v>
                </c:pt>
                <c:pt idx="5">
                  <c:v>6.5789473684210522</c:v>
                </c:pt>
                <c:pt idx="6">
                  <c:v>4.2763157894736841</c:v>
                </c:pt>
                <c:pt idx="7">
                  <c:v>9.2105263157894726</c:v>
                </c:pt>
                <c:pt idx="8">
                  <c:v>50</c:v>
                </c:pt>
                <c:pt idx="9">
                  <c:v>9.2105263157894726</c:v>
                </c:pt>
              </c:numCache>
            </c:numRef>
          </c:val>
        </c:ser>
        <c:ser>
          <c:idx val="1"/>
          <c:order val="1"/>
          <c:tx>
            <c:strRef>
              <c:f>'Délamination traitement 2'!$D$1</c:f>
              <c:strCache>
                <c:ptCount val="1"/>
                <c:pt idx="0">
                  <c:v>D max (%)
après 3 cycles</c:v>
                </c:pt>
              </c:strCache>
            </c:strRef>
          </c:tx>
          <c:invertIfNegative val="0"/>
          <c:cat>
            <c:strRef>
              <c:f>'Délamination traitement 2'!$A$12:$A$21</c:f>
              <c:strCache>
                <c:ptCount val="10"/>
                <c:pt idx="0">
                  <c:v>P22</c:v>
                </c:pt>
                <c:pt idx="1">
                  <c:v>P24</c:v>
                </c:pt>
                <c:pt idx="2">
                  <c:v>P26</c:v>
                </c:pt>
                <c:pt idx="3">
                  <c:v>P28</c:v>
                </c:pt>
                <c:pt idx="4">
                  <c:v>P30</c:v>
                </c:pt>
                <c:pt idx="5">
                  <c:v>P32</c:v>
                </c:pt>
                <c:pt idx="6">
                  <c:v>P34</c:v>
                </c:pt>
                <c:pt idx="7">
                  <c:v>P36</c:v>
                </c:pt>
                <c:pt idx="8">
                  <c:v>P38</c:v>
                </c:pt>
                <c:pt idx="9">
                  <c:v>P40</c:v>
                </c:pt>
              </c:strCache>
            </c:strRef>
          </c:cat>
          <c:val>
            <c:numRef>
              <c:f>'Délamination traitement 2'!$D$12:$D$21</c:f>
              <c:numCache>
                <c:formatCode>General</c:formatCode>
                <c:ptCount val="10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4242304"/>
        <c:axId val="34538624"/>
      </c:barChart>
      <c:catAx>
        <c:axId val="942423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Poutre</a:t>
                </a:r>
              </a:p>
            </c:rich>
          </c:tx>
          <c:layout>
            <c:manualLayout>
              <c:xMode val="edge"/>
              <c:yMode val="edge"/>
              <c:x val="0.45857757363662882"/>
              <c:y val="0.92417060353698022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34538624"/>
        <c:crosses val="autoZero"/>
        <c:auto val="1"/>
        <c:lblAlgn val="ctr"/>
        <c:lblOffset val="100"/>
        <c:noMultiLvlLbl val="0"/>
      </c:catAx>
      <c:valAx>
        <c:axId val="34538624"/>
        <c:scaling>
          <c:orientation val="minMax"/>
          <c:max val="6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fr-FR"/>
                  <a:t>D max (%)</a:t>
                </a:r>
              </a:p>
            </c:rich>
          </c:tx>
          <c:layout>
            <c:manualLayout>
              <c:xMode val="edge"/>
              <c:yMode val="edge"/>
              <c:x val="3.656240886555847E-2"/>
              <c:y val="0.46064434420840539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crossAx val="94242304"/>
        <c:crosses val="autoZero"/>
        <c:crossBetween val="between"/>
        <c:majorUnit val="10"/>
      </c:valAx>
    </c:plotArea>
    <c:legend>
      <c:legendPos val="r"/>
      <c:layout>
        <c:manualLayout>
          <c:xMode val="edge"/>
          <c:yMode val="edge"/>
          <c:x val="0.77485907118753006"/>
          <c:y val="0.17913285137770005"/>
          <c:w val="0.18091371391076116"/>
          <c:h val="0.25416182643361013"/>
        </c:manualLayout>
      </c:layout>
      <c:overlay val="0"/>
      <c:txPr>
        <a:bodyPr/>
        <a:lstStyle/>
        <a:p>
          <a:pPr>
            <a:defRPr sz="800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title>
      <c:tx>
        <c:rich>
          <a:bodyPr/>
          <a:lstStyle/>
          <a:p>
            <a:pPr>
              <a:defRPr/>
            </a:pPr>
            <a:r>
              <a:rPr lang="fr-FR" sz="1400"/>
              <a:t>Délamination tot</a:t>
            </a:r>
            <a:r>
              <a:rPr lang="fr-FR" sz="1400" baseline="0"/>
              <a:t> (%)</a:t>
            </a:r>
          </a:p>
          <a:p>
            <a:pPr>
              <a:defRPr/>
            </a:pPr>
            <a:r>
              <a:rPr lang="fr-FR" sz="1100" b="0" baseline="0"/>
              <a:t>Poutres de 8 lamelles de 20 x 160 mm²</a:t>
            </a:r>
            <a:endParaRPr lang="fr-FR" sz="1100" b="0"/>
          </a:p>
        </c:rich>
      </c:tx>
      <c:layout/>
      <c:overlay val="1"/>
    </c:title>
    <c:autoTitleDeleted val="0"/>
    <c:plotArea>
      <c:layout>
        <c:manualLayout>
          <c:layoutTarget val="inner"/>
          <c:xMode val="edge"/>
          <c:yMode val="edge"/>
          <c:x val="0.16083533829104699"/>
          <c:y val="0.23634556709840107"/>
          <c:w val="0.61658428113152519"/>
          <c:h val="0.615990781056051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'Délamination traitement 2'!$C$1</c:f>
              <c:strCache>
                <c:ptCount val="1"/>
                <c:pt idx="0">
                  <c:v>D tot (%)
après 2 cycles</c:v>
                </c:pt>
              </c:strCache>
            </c:strRef>
          </c:tx>
          <c:invertIfNegative val="0"/>
          <c:cat>
            <c:strRef>
              <c:f>'Délamination traitement 2'!$A$12:$A$21</c:f>
              <c:strCache>
                <c:ptCount val="10"/>
                <c:pt idx="0">
                  <c:v>P22</c:v>
                </c:pt>
                <c:pt idx="1">
                  <c:v>P24</c:v>
                </c:pt>
                <c:pt idx="2">
                  <c:v>P26</c:v>
                </c:pt>
                <c:pt idx="3">
                  <c:v>P28</c:v>
                </c:pt>
                <c:pt idx="4">
                  <c:v>P30</c:v>
                </c:pt>
                <c:pt idx="5">
                  <c:v>P32</c:v>
                </c:pt>
                <c:pt idx="6">
                  <c:v>P34</c:v>
                </c:pt>
                <c:pt idx="7">
                  <c:v>P36</c:v>
                </c:pt>
                <c:pt idx="8">
                  <c:v>P38</c:v>
                </c:pt>
                <c:pt idx="9">
                  <c:v>P40</c:v>
                </c:pt>
              </c:strCache>
            </c:strRef>
          </c:cat>
          <c:val>
            <c:numRef>
              <c:f>'Délamination traitement 2'!$C$12:$C$21</c:f>
              <c:numCache>
                <c:formatCode>0.0</c:formatCode>
                <c:ptCount val="10"/>
                <c:pt idx="0">
                  <c:v>3.6184210526315792</c:v>
                </c:pt>
                <c:pt idx="1">
                  <c:v>6.0150375939849621</c:v>
                </c:pt>
                <c:pt idx="2">
                  <c:v>15.695488721804512</c:v>
                </c:pt>
                <c:pt idx="3">
                  <c:v>0.56390977443609014</c:v>
                </c:pt>
                <c:pt idx="4">
                  <c:v>0.79887218045112773</c:v>
                </c:pt>
                <c:pt idx="5">
                  <c:v>2.4906015037593985</c:v>
                </c:pt>
                <c:pt idx="6">
                  <c:v>1.1748120300751879</c:v>
                </c:pt>
                <c:pt idx="7">
                  <c:v>2.1616541353383458</c:v>
                </c:pt>
                <c:pt idx="8">
                  <c:v>11.37218045112782</c:v>
                </c:pt>
                <c:pt idx="9">
                  <c:v>2.1146616541353382</c:v>
                </c:pt>
              </c:numCache>
            </c:numRef>
          </c:val>
        </c:ser>
        <c:ser>
          <c:idx val="1"/>
          <c:order val="1"/>
          <c:tx>
            <c:strRef>
              <c:f>'Délamination traitement 2'!$E$1</c:f>
              <c:strCache>
                <c:ptCount val="1"/>
                <c:pt idx="0">
                  <c:v>D tot (%)
après 3 cycles</c:v>
                </c:pt>
              </c:strCache>
            </c:strRef>
          </c:tx>
          <c:invertIfNegative val="0"/>
          <c:cat>
            <c:strRef>
              <c:f>'Délamination traitement 2'!$A$12:$A$21</c:f>
              <c:strCache>
                <c:ptCount val="10"/>
                <c:pt idx="0">
                  <c:v>P22</c:v>
                </c:pt>
                <c:pt idx="1">
                  <c:v>P24</c:v>
                </c:pt>
                <c:pt idx="2">
                  <c:v>P26</c:v>
                </c:pt>
                <c:pt idx="3">
                  <c:v>P28</c:v>
                </c:pt>
                <c:pt idx="4">
                  <c:v>P30</c:v>
                </c:pt>
                <c:pt idx="5">
                  <c:v>P32</c:v>
                </c:pt>
                <c:pt idx="6">
                  <c:v>P34</c:v>
                </c:pt>
                <c:pt idx="7">
                  <c:v>P36</c:v>
                </c:pt>
                <c:pt idx="8">
                  <c:v>P38</c:v>
                </c:pt>
                <c:pt idx="9">
                  <c:v>P40</c:v>
                </c:pt>
              </c:strCache>
            </c:strRef>
          </c:cat>
          <c:val>
            <c:numRef>
              <c:f>'Délamination traitement 2'!$E$12:$E$21</c:f>
              <c:numCache>
                <c:formatCode>General</c:formatCode>
                <c:ptCount val="10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4170624"/>
        <c:axId val="34540352"/>
      </c:barChart>
      <c:catAx>
        <c:axId val="941706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Poutre</a:t>
                </a:r>
              </a:p>
            </c:rich>
          </c:tx>
          <c:layout>
            <c:manualLayout>
              <c:xMode val="edge"/>
              <c:yMode val="edge"/>
              <c:x val="0.45857757363662882"/>
              <c:y val="0.92417060353698022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34540352"/>
        <c:crosses val="autoZero"/>
        <c:auto val="1"/>
        <c:lblAlgn val="ctr"/>
        <c:lblOffset val="100"/>
        <c:noMultiLvlLbl val="0"/>
      </c:catAx>
      <c:valAx>
        <c:axId val="34540352"/>
        <c:scaling>
          <c:orientation val="minMax"/>
          <c:max val="14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fr-FR"/>
                  <a:t>D tot (%)</a:t>
                </a:r>
              </a:p>
            </c:rich>
          </c:tx>
          <c:layout>
            <c:manualLayout>
              <c:xMode val="edge"/>
              <c:yMode val="edge"/>
              <c:x val="3.656240886555847E-2"/>
              <c:y val="0.46064434420840539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crossAx val="94170624"/>
        <c:crosses val="autoZero"/>
        <c:crossBetween val="between"/>
        <c:majorUnit val="2"/>
      </c:valAx>
    </c:plotArea>
    <c:legend>
      <c:legendPos val="r"/>
      <c:layout>
        <c:manualLayout>
          <c:xMode val="edge"/>
          <c:yMode val="edge"/>
          <c:x val="0.79131796784511232"/>
          <c:y val="0.17070736288180896"/>
          <c:w val="0.18091371391076116"/>
          <c:h val="0.25416182643361013"/>
        </c:manualLayout>
      </c:layout>
      <c:overlay val="0"/>
      <c:txPr>
        <a:bodyPr/>
        <a:lstStyle/>
        <a:p>
          <a:pPr>
            <a:defRPr sz="800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2925" y="0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0FA9B2A9-A9F8-4763-9CE6-161468174D48}" type="datetime1">
              <a:rPr lang="fr-FR"/>
              <a:pPr>
                <a:defRPr/>
              </a:pPr>
              <a:t>01/06/2016</a:t>
            </a:fld>
            <a:endParaRPr lang="fr-FR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2925" y="6456363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2B581062-9740-4EE3-9F71-AE41DA782B4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3213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925" y="0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D9C458AD-FFD2-4A1B-AA2E-1E60A69E759D}" type="datetime1">
              <a:rPr lang="fr-FR"/>
              <a:pPr>
                <a:defRPr/>
              </a:pPr>
              <a:t>01/06/2016</a:t>
            </a:fld>
            <a:endParaRPr lang="fr-FR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62300" y="509588"/>
            <a:ext cx="3603625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188" y="3228975"/>
            <a:ext cx="7942262" cy="305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6363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925" y="6456363"/>
            <a:ext cx="430212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B689C3C7-A957-44A2-9B21-2D76550F22E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5402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4253123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780219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678748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170814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51855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417870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993054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0698592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5843917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5615020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977005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656254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9770056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7467755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7467755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7467755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746775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080561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65071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889181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972188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705637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705637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2705637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Relationship Id="rId9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du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1701833" y="3032752"/>
            <a:ext cx="7597198" cy="711075"/>
          </a:xfrm>
          <a:prstGeom prst="rect">
            <a:avLst/>
          </a:prstGeom>
        </p:spPr>
        <p:txBody>
          <a:bodyPr vert="horz"/>
          <a:lstStyle>
            <a:lvl1pPr algn="l">
              <a:defRPr sz="3600" b="1" baseline="0">
                <a:solidFill>
                  <a:srgbClr val="002956"/>
                </a:solidFill>
                <a:latin typeface="Arial"/>
                <a:cs typeface="Arial"/>
              </a:defRPr>
            </a:lvl1pPr>
          </a:lstStyle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1"/>
          </p:nvPr>
        </p:nvSpPr>
        <p:spPr>
          <a:xfrm>
            <a:off x="1701833" y="3809629"/>
            <a:ext cx="3208338" cy="41248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solidFill>
                  <a:srgbClr val="00295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pic>
        <p:nvPicPr>
          <p:cNvPr id="15" name="Kuva 7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69" y="486092"/>
            <a:ext cx="1028700" cy="748665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6" name="Image 15" descr="I:\labomec\2014\E &amp; R\EU-Hardwood\WP\WP0\EU-HARDWODS_logo final\EU-HARDWODS_logo final\EU-HARDWODS_logo colour.jpg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631" y="342740"/>
            <a:ext cx="906213" cy="1035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7" y="2920195"/>
            <a:ext cx="714375" cy="535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7" y="1992045"/>
            <a:ext cx="714375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7" y="3867255"/>
            <a:ext cx="714542" cy="535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67" y="6843069"/>
            <a:ext cx="486470" cy="50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86" y="4827580"/>
            <a:ext cx="730833" cy="54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25" y="5802772"/>
            <a:ext cx="754757" cy="54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 userDrawn="1"/>
        </p:nvSpPr>
        <p:spPr>
          <a:xfrm>
            <a:off x="7945243" y="7224501"/>
            <a:ext cx="15584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/>
              <a:t>EU</a:t>
            </a:r>
            <a:r>
              <a:rPr lang="fr-FR" sz="1000" baseline="0" dirty="0" smtClean="0"/>
              <a:t> </a:t>
            </a:r>
            <a:r>
              <a:rPr lang="fr-FR" sz="1000" baseline="0" dirty="0" err="1" smtClean="0"/>
              <a:t>Hardwood</a:t>
            </a:r>
            <a:r>
              <a:rPr lang="fr-FR" sz="1000" baseline="0" dirty="0" smtClean="0"/>
              <a:t> – </a:t>
            </a:r>
            <a:r>
              <a:rPr lang="fr-FR" sz="1000" baseline="0" dirty="0" err="1" smtClean="0"/>
              <a:t>June</a:t>
            </a:r>
            <a:r>
              <a:rPr lang="fr-FR" sz="1000" baseline="0" dirty="0" smtClean="0"/>
              <a:t> 2016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2890418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5363" y="1946734"/>
            <a:ext cx="5531741" cy="550407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35248" y="1946734"/>
            <a:ext cx="5533597" cy="550407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435E-9FC4-459F-BF44-784E77DBA35C}" type="datetimeFigureOut">
              <a:rPr lang="fr-FR" smtClean="0"/>
              <a:t>01/06/2016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D9B0-458D-4AA8-A668-465D6B3670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3370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432" y="302867"/>
            <a:ext cx="9619774" cy="1260475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4432" y="1692891"/>
            <a:ext cx="4722671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309" indent="0">
              <a:buNone/>
              <a:defRPr sz="2300" b="1"/>
            </a:lvl2pPr>
            <a:lvl3pPr marL="1042615" indent="0">
              <a:buNone/>
              <a:defRPr sz="2100" b="1"/>
            </a:lvl3pPr>
            <a:lvl4pPr marL="1563923" indent="0">
              <a:buNone/>
              <a:defRPr sz="1800" b="1"/>
            </a:lvl4pPr>
            <a:lvl5pPr marL="2085231" indent="0">
              <a:buNone/>
              <a:defRPr sz="1800" b="1"/>
            </a:lvl5pPr>
            <a:lvl6pPr marL="2606537" indent="0">
              <a:buNone/>
              <a:defRPr sz="1800" b="1"/>
            </a:lvl6pPr>
            <a:lvl7pPr marL="3127846" indent="0">
              <a:buNone/>
              <a:defRPr sz="1800" b="1"/>
            </a:lvl7pPr>
            <a:lvl8pPr marL="3649154" indent="0">
              <a:buNone/>
              <a:defRPr sz="1800" b="1"/>
            </a:lvl8pPr>
            <a:lvl9pPr marL="4170462" indent="0">
              <a:buNone/>
              <a:defRPr sz="18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34432" y="2398406"/>
            <a:ext cx="4722671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29680" y="1692891"/>
            <a:ext cx="4724526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309" indent="0">
              <a:buNone/>
              <a:defRPr sz="2300" b="1"/>
            </a:lvl2pPr>
            <a:lvl3pPr marL="1042615" indent="0">
              <a:buNone/>
              <a:defRPr sz="2100" b="1"/>
            </a:lvl3pPr>
            <a:lvl4pPr marL="1563923" indent="0">
              <a:buNone/>
              <a:defRPr sz="1800" b="1"/>
            </a:lvl4pPr>
            <a:lvl5pPr marL="2085231" indent="0">
              <a:buNone/>
              <a:defRPr sz="1800" b="1"/>
            </a:lvl5pPr>
            <a:lvl6pPr marL="2606537" indent="0">
              <a:buNone/>
              <a:defRPr sz="1800" b="1"/>
            </a:lvl6pPr>
            <a:lvl7pPr marL="3127846" indent="0">
              <a:buNone/>
              <a:defRPr sz="1800" b="1"/>
            </a:lvl7pPr>
            <a:lvl8pPr marL="3649154" indent="0">
              <a:buNone/>
              <a:defRPr sz="1800" b="1"/>
            </a:lvl8pPr>
            <a:lvl9pPr marL="4170462" indent="0">
              <a:buNone/>
              <a:defRPr sz="18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429680" y="2398406"/>
            <a:ext cx="4724526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435E-9FC4-459F-BF44-784E77DBA35C}" type="datetimeFigureOut">
              <a:rPr lang="fr-FR" smtClean="0"/>
              <a:t>01/06/2016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D9B0-458D-4AA8-A668-465D6B3670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9844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435E-9FC4-459F-BF44-784E77DBA35C}" type="datetimeFigureOut">
              <a:rPr lang="fr-FR" smtClean="0"/>
              <a:t>01/06/2016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D9B0-458D-4AA8-A668-465D6B3670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8736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435E-9FC4-459F-BF44-784E77DBA35C}" type="datetimeFigureOut">
              <a:rPr lang="fr-FR" smtClean="0"/>
              <a:t>01/06/2016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D9B0-458D-4AA8-A668-465D6B3670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3688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435" y="301113"/>
            <a:ext cx="3516488" cy="128148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78960" y="301116"/>
            <a:ext cx="5975246" cy="645468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34435" y="1582598"/>
            <a:ext cx="3516488" cy="5173200"/>
          </a:xfrm>
        </p:spPr>
        <p:txBody>
          <a:bodyPr/>
          <a:lstStyle>
            <a:lvl1pPr marL="0" indent="0">
              <a:buNone/>
              <a:defRPr sz="1600"/>
            </a:lvl1pPr>
            <a:lvl2pPr marL="521309" indent="0">
              <a:buNone/>
              <a:defRPr sz="1400"/>
            </a:lvl2pPr>
            <a:lvl3pPr marL="1042615" indent="0">
              <a:buNone/>
              <a:defRPr sz="1100"/>
            </a:lvl3pPr>
            <a:lvl4pPr marL="1563923" indent="0">
              <a:buNone/>
              <a:defRPr sz="1000"/>
            </a:lvl4pPr>
            <a:lvl5pPr marL="2085231" indent="0">
              <a:buNone/>
              <a:defRPr sz="1000"/>
            </a:lvl5pPr>
            <a:lvl6pPr marL="2606537" indent="0">
              <a:buNone/>
              <a:defRPr sz="1000"/>
            </a:lvl6pPr>
            <a:lvl7pPr marL="3127846" indent="0">
              <a:buNone/>
              <a:defRPr sz="1000"/>
            </a:lvl7pPr>
            <a:lvl8pPr marL="3649154" indent="0">
              <a:buNone/>
              <a:defRPr sz="1000"/>
            </a:lvl8pPr>
            <a:lvl9pPr marL="4170462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435E-9FC4-459F-BF44-784E77DBA35C}" type="datetimeFigureOut">
              <a:rPr lang="fr-FR" smtClean="0"/>
              <a:t>01/06/2016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D9B0-458D-4AA8-A668-465D6B3670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783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95049" y="5293995"/>
            <a:ext cx="6413183" cy="62498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095049" y="675755"/>
            <a:ext cx="6413183" cy="4537710"/>
          </a:xfrm>
        </p:spPr>
        <p:txBody>
          <a:bodyPr/>
          <a:lstStyle>
            <a:lvl1pPr marL="0" indent="0">
              <a:buNone/>
              <a:defRPr sz="3600"/>
            </a:lvl1pPr>
            <a:lvl2pPr marL="521309" indent="0">
              <a:buNone/>
              <a:defRPr sz="3200"/>
            </a:lvl2pPr>
            <a:lvl3pPr marL="1042615" indent="0">
              <a:buNone/>
              <a:defRPr sz="2700"/>
            </a:lvl3pPr>
            <a:lvl4pPr marL="1563923" indent="0">
              <a:buNone/>
              <a:defRPr sz="2300"/>
            </a:lvl4pPr>
            <a:lvl5pPr marL="2085231" indent="0">
              <a:buNone/>
              <a:defRPr sz="2300"/>
            </a:lvl5pPr>
            <a:lvl6pPr marL="2606537" indent="0">
              <a:buNone/>
              <a:defRPr sz="2300"/>
            </a:lvl6pPr>
            <a:lvl7pPr marL="3127846" indent="0">
              <a:buNone/>
              <a:defRPr sz="2300"/>
            </a:lvl7pPr>
            <a:lvl8pPr marL="3649154" indent="0">
              <a:buNone/>
              <a:defRPr sz="2300"/>
            </a:lvl8pPr>
            <a:lvl9pPr marL="4170462" indent="0">
              <a:buNone/>
              <a:defRPr sz="23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095049" y="5918981"/>
            <a:ext cx="6413183" cy="887584"/>
          </a:xfrm>
        </p:spPr>
        <p:txBody>
          <a:bodyPr/>
          <a:lstStyle>
            <a:lvl1pPr marL="0" indent="0">
              <a:buNone/>
              <a:defRPr sz="1600"/>
            </a:lvl1pPr>
            <a:lvl2pPr marL="521309" indent="0">
              <a:buNone/>
              <a:defRPr sz="1400"/>
            </a:lvl2pPr>
            <a:lvl3pPr marL="1042615" indent="0">
              <a:buNone/>
              <a:defRPr sz="1100"/>
            </a:lvl3pPr>
            <a:lvl4pPr marL="1563923" indent="0">
              <a:buNone/>
              <a:defRPr sz="1000"/>
            </a:lvl4pPr>
            <a:lvl5pPr marL="2085231" indent="0">
              <a:buNone/>
              <a:defRPr sz="1000"/>
            </a:lvl5pPr>
            <a:lvl6pPr marL="2606537" indent="0">
              <a:buNone/>
              <a:defRPr sz="1000"/>
            </a:lvl6pPr>
            <a:lvl7pPr marL="3127846" indent="0">
              <a:buNone/>
              <a:defRPr sz="1000"/>
            </a:lvl7pPr>
            <a:lvl8pPr marL="3649154" indent="0">
              <a:buNone/>
              <a:defRPr sz="1000"/>
            </a:lvl8pPr>
            <a:lvl9pPr marL="4170462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435E-9FC4-459F-BF44-784E77DBA35C}" type="datetimeFigureOut">
              <a:rPr lang="fr-FR" smtClean="0"/>
              <a:t>01/06/2016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D9B0-458D-4AA8-A668-465D6B3670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7363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435E-9FC4-459F-BF44-784E77DBA35C}" type="datetimeFigureOut">
              <a:rPr lang="fr-FR" smtClean="0"/>
              <a:t>01/06/2016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D9B0-458D-4AA8-A668-465D6B3670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0419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9059366" y="334379"/>
            <a:ext cx="2809479" cy="7116431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5363" y="334379"/>
            <a:ext cx="8255859" cy="7116431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435E-9FC4-459F-BF44-784E77DBA35C}" type="datetimeFigureOut">
              <a:rPr lang="fr-FR" smtClean="0"/>
              <a:t>01/06/2016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D9B0-458D-4AA8-A668-465D6B3670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9534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la pré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2787363" y="3032718"/>
            <a:ext cx="7597198" cy="711075"/>
          </a:xfrm>
          <a:prstGeom prst="rect">
            <a:avLst/>
          </a:prstGeom>
        </p:spPr>
        <p:txBody>
          <a:bodyPr vert="horz"/>
          <a:lstStyle>
            <a:lvl1pPr algn="l">
              <a:defRPr sz="3600" b="1" baseline="0">
                <a:solidFill>
                  <a:srgbClr val="002956"/>
                </a:solidFill>
                <a:latin typeface="Arial"/>
                <a:cs typeface="Arial"/>
              </a:defRPr>
            </a:lvl1pPr>
          </a:lstStyle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1"/>
          </p:nvPr>
        </p:nvSpPr>
        <p:spPr>
          <a:xfrm>
            <a:off x="2787363" y="3809595"/>
            <a:ext cx="3208338" cy="41248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solidFill>
                  <a:srgbClr val="00295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pic>
        <p:nvPicPr>
          <p:cNvPr id="12" name="Image 11" descr="I:\labomec\2014\E &amp; R\EU-Hardwood\WP\WP0\EU-HARDWODS_logo final\EU-HARDWODS_logo final\EU-HARDWODS_logo colour.jpg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077" y="509587"/>
            <a:ext cx="1541759" cy="2015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509587"/>
            <a:ext cx="1030287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5" y="2797363"/>
            <a:ext cx="714375" cy="535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5" y="1869213"/>
            <a:ext cx="714375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5" y="3744423"/>
            <a:ext cx="714542" cy="535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95" y="6720237"/>
            <a:ext cx="486470" cy="50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14" y="4704748"/>
            <a:ext cx="730833" cy="54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53" y="5679940"/>
            <a:ext cx="754757" cy="54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459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la présenta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878138" y="7061200"/>
            <a:ext cx="1579562" cy="125413"/>
          </a:xfrm>
          <a:prstGeom prst="rect">
            <a:avLst/>
          </a:prstGeom>
          <a:solidFill>
            <a:srgbClr val="0029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 anchor="ctr"/>
          <a:lstStyle/>
          <a:p>
            <a:pPr algn="ctr"/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2800350" y="6997700"/>
            <a:ext cx="49482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7338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30188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r-FR" altLang="fr-FR" sz="900" b="1">
                <a:solidFill>
                  <a:schemeClr val="bg1"/>
                </a:solidFill>
                <a:latin typeface="Arial" charset="0"/>
              </a:rPr>
              <a:t>FCBA Institut technologique  </a:t>
            </a:r>
            <a:r>
              <a:rPr lang="fr-FR" altLang="fr-FR" sz="900">
                <a:solidFill>
                  <a:srgbClr val="002956"/>
                </a:solidFill>
                <a:latin typeface="Arial" charset="0"/>
              </a:rPr>
              <a:t>Forêt   Cellulose   Bois – construction   Ameublement</a:t>
            </a:r>
            <a:endParaRPr lang="fr-FR" altLang="fr-FR" sz="1300" baseline="30000">
              <a:solidFill>
                <a:srgbClr val="002956"/>
              </a:solidFill>
              <a:latin typeface="Arial" charset="0"/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4819650" y="7056438"/>
            <a:ext cx="0" cy="125412"/>
          </a:xfrm>
          <a:prstGeom prst="line">
            <a:avLst/>
          </a:prstGeom>
          <a:ln w="17780">
            <a:solidFill>
              <a:srgbClr val="00295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5378450" y="7056438"/>
            <a:ext cx="0" cy="125412"/>
          </a:xfrm>
          <a:prstGeom prst="line">
            <a:avLst/>
          </a:prstGeom>
          <a:ln w="17780">
            <a:solidFill>
              <a:srgbClr val="00295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6432550" y="7056438"/>
            <a:ext cx="0" cy="125412"/>
          </a:xfrm>
          <a:prstGeom prst="line">
            <a:avLst/>
          </a:prstGeom>
          <a:ln w="17780">
            <a:solidFill>
              <a:srgbClr val="00295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8" y="458788"/>
            <a:ext cx="9871075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Connecteur droit 12"/>
          <p:cNvCxnSpPr/>
          <p:nvPr/>
        </p:nvCxnSpPr>
        <p:spPr>
          <a:xfrm>
            <a:off x="2878138" y="5218113"/>
            <a:ext cx="1252537" cy="0"/>
          </a:xfrm>
          <a:prstGeom prst="line">
            <a:avLst/>
          </a:prstGeom>
          <a:ln w="76200" cmpd="sng">
            <a:solidFill>
              <a:srgbClr val="00295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2787363" y="3896352"/>
            <a:ext cx="7597198" cy="711075"/>
          </a:xfrm>
          <a:prstGeom prst="rect">
            <a:avLst/>
          </a:prstGeom>
        </p:spPr>
        <p:txBody>
          <a:bodyPr vert="horz"/>
          <a:lstStyle>
            <a:lvl1pPr algn="l">
              <a:defRPr sz="3600" b="1" baseline="0">
                <a:solidFill>
                  <a:srgbClr val="002956"/>
                </a:solidFill>
                <a:latin typeface="Arial"/>
                <a:cs typeface="Arial"/>
              </a:defRPr>
            </a:lvl1pPr>
          </a:lstStyle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1"/>
          </p:nvPr>
        </p:nvSpPr>
        <p:spPr>
          <a:xfrm>
            <a:off x="2787363" y="4673229"/>
            <a:ext cx="3208338" cy="41248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solidFill>
                  <a:srgbClr val="00295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2"/>
          </p:nvPr>
        </p:nvSpPr>
        <p:spPr>
          <a:xfrm>
            <a:off x="2787363" y="3118480"/>
            <a:ext cx="6843712" cy="75079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00" b="1">
                <a:solidFill>
                  <a:srgbClr val="00295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0459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5867400" y="7064375"/>
            <a:ext cx="1579563" cy="125413"/>
          </a:xfrm>
          <a:prstGeom prst="rect">
            <a:avLst/>
          </a:prstGeom>
          <a:solidFill>
            <a:srgbClr val="0029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 anchor="ctr"/>
          <a:lstStyle/>
          <a:p>
            <a:pPr algn="ctr"/>
            <a:endParaRPr lang="fr-FR" altLang="fr-FR">
              <a:solidFill>
                <a:srgbClr val="FFFFFF"/>
              </a:solidFill>
            </a:endParaRPr>
          </a:p>
        </p:txBody>
      </p:sp>
      <p:cxnSp>
        <p:nvCxnSpPr>
          <p:cNvPr id="13" name="Connecteur droit 12"/>
          <p:cNvCxnSpPr/>
          <p:nvPr/>
        </p:nvCxnSpPr>
        <p:spPr>
          <a:xfrm>
            <a:off x="7815263" y="7059613"/>
            <a:ext cx="0" cy="127000"/>
          </a:xfrm>
          <a:prstGeom prst="line">
            <a:avLst/>
          </a:prstGeom>
          <a:ln w="17780">
            <a:solidFill>
              <a:srgbClr val="00295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8374063" y="7059613"/>
            <a:ext cx="0" cy="127000"/>
          </a:xfrm>
          <a:prstGeom prst="line">
            <a:avLst/>
          </a:prstGeom>
          <a:ln w="17780">
            <a:solidFill>
              <a:srgbClr val="00295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9428163" y="7059613"/>
            <a:ext cx="0" cy="127000"/>
          </a:xfrm>
          <a:prstGeom prst="line">
            <a:avLst/>
          </a:prstGeom>
          <a:ln w="17780">
            <a:solidFill>
              <a:srgbClr val="00295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6824663"/>
            <a:ext cx="741362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ZoneTexte 24"/>
          <p:cNvSpPr txBox="1">
            <a:spLocks noChangeArrowheads="1"/>
          </p:cNvSpPr>
          <p:nvPr/>
        </p:nvSpPr>
        <p:spPr bwMode="auto">
          <a:xfrm>
            <a:off x="5795963" y="7000875"/>
            <a:ext cx="49482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7338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30188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r-FR" altLang="fr-FR" sz="900" b="1">
                <a:solidFill>
                  <a:schemeClr val="bg1"/>
                </a:solidFill>
                <a:latin typeface="Arial" charset="0"/>
              </a:rPr>
              <a:t>FCBA Institut technologique  </a:t>
            </a:r>
            <a:r>
              <a:rPr lang="fr-FR" altLang="fr-FR" sz="900">
                <a:solidFill>
                  <a:srgbClr val="002956"/>
                </a:solidFill>
                <a:latin typeface="Arial" charset="0"/>
              </a:rPr>
              <a:t>Forêt   Cellulose   Bois – construction   Ameublement</a:t>
            </a:r>
            <a:endParaRPr lang="fr-FR" altLang="fr-FR" sz="1300" baseline="30000">
              <a:solidFill>
                <a:srgbClr val="002956"/>
              </a:solidFill>
              <a:latin typeface="Arial" charset="0"/>
            </a:endParaRPr>
          </a:p>
        </p:txBody>
      </p:sp>
      <p:sp>
        <p:nvSpPr>
          <p:cNvPr id="26" name="ZoneTexte 25"/>
          <p:cNvSpPr txBox="1">
            <a:spLocks noChangeArrowheads="1"/>
          </p:cNvSpPr>
          <p:nvPr/>
        </p:nvSpPr>
        <p:spPr bwMode="auto">
          <a:xfrm>
            <a:off x="1701800" y="7040563"/>
            <a:ext cx="23034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r-FR" sz="800" dirty="0" smtClean="0">
                <a:solidFill>
                  <a:srgbClr val="002956"/>
                </a:solidFill>
                <a:latin typeface="Arial" pitchFamily="34" charset="0"/>
                <a:cs typeface="Arial" pitchFamily="34" charset="0"/>
              </a:rPr>
              <a:t>PAGE </a:t>
            </a:r>
            <a:r>
              <a:rPr lang="fr-FR" sz="800" b="1" dirty="0" smtClean="0">
                <a:solidFill>
                  <a:srgbClr val="002956"/>
                </a:solidFill>
                <a:latin typeface="Arial" pitchFamily="34" charset="0"/>
                <a:cs typeface="Arial" pitchFamily="34" charset="0"/>
              </a:rPr>
              <a:t>0</a:t>
            </a:r>
            <a:fld id="{70AFACA2-5FFF-41F2-9F5B-11889B52B44C}" type="slidenum">
              <a:rPr lang="fr-FR" sz="800" b="1" smtClean="0">
                <a:solidFill>
                  <a:srgbClr val="002956"/>
                </a:solidFill>
                <a:latin typeface="Arial" pitchFamily="34" charset="0"/>
                <a:cs typeface="Arial" pitchFamily="34" charset="0"/>
              </a:rPr>
              <a:pPr eaLnBrk="1" hangingPunct="1">
                <a:defRPr/>
              </a:pPr>
              <a:t>‹N°›</a:t>
            </a:fld>
            <a:r>
              <a:rPr lang="fr-FR" sz="800" b="1" dirty="0" smtClean="0">
                <a:solidFill>
                  <a:srgbClr val="002956"/>
                </a:solidFill>
                <a:latin typeface="Arial" pitchFamily="34" charset="0"/>
                <a:cs typeface="Arial" pitchFamily="34" charset="0"/>
              </a:rPr>
              <a:t> / </a:t>
            </a:r>
            <a:r>
              <a:rPr lang="fr-FR" sz="800" dirty="0" smtClean="0">
                <a:solidFill>
                  <a:srgbClr val="002956"/>
                </a:solidFill>
                <a:latin typeface="Arial" pitchFamily="34" charset="0"/>
                <a:cs typeface="Arial" pitchFamily="34" charset="0"/>
              </a:rPr>
              <a:t>Avril 2013 </a:t>
            </a:r>
            <a:r>
              <a:rPr lang="en-US" sz="600" dirty="0" smtClean="0">
                <a:solidFill>
                  <a:srgbClr val="002956"/>
                </a:solidFill>
                <a:latin typeface="Arial" pitchFamily="34" charset="0"/>
                <a:cs typeface="Arial" pitchFamily="34" charset="0"/>
              </a:rPr>
              <a:t>© FCBA</a:t>
            </a:r>
          </a:p>
        </p:txBody>
      </p:sp>
      <p:sp>
        <p:nvSpPr>
          <p:cNvPr id="11" name="Titre 9"/>
          <p:cNvSpPr>
            <a:spLocks noGrp="1"/>
          </p:cNvSpPr>
          <p:nvPr>
            <p:ph type="title"/>
          </p:nvPr>
        </p:nvSpPr>
        <p:spPr>
          <a:xfrm>
            <a:off x="1707877" y="1297086"/>
            <a:ext cx="7597198" cy="472447"/>
          </a:xfrm>
          <a:prstGeom prst="rect">
            <a:avLst/>
          </a:prstGeom>
        </p:spPr>
        <p:txBody>
          <a:bodyPr vert="horz"/>
          <a:lstStyle>
            <a:lvl1pPr algn="l">
              <a:defRPr sz="3000" b="1" spc="100" baseline="0">
                <a:solidFill>
                  <a:srgbClr val="002956"/>
                </a:solidFill>
                <a:latin typeface="Arial"/>
                <a:cs typeface="Arial"/>
              </a:defRPr>
            </a:lvl1pPr>
          </a:lstStyle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1"/>
          </p:nvPr>
        </p:nvSpPr>
        <p:spPr>
          <a:xfrm>
            <a:off x="448826" y="787031"/>
            <a:ext cx="5079631" cy="2713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00">
                <a:solidFill>
                  <a:srgbClr val="00295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5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448826" y="422224"/>
            <a:ext cx="8145754" cy="35597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solidFill>
                  <a:srgbClr val="00295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3"/>
          </p:nvPr>
        </p:nvSpPr>
        <p:spPr>
          <a:xfrm>
            <a:off x="1710266" y="2209273"/>
            <a:ext cx="5984875" cy="33072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1">
                <a:solidFill>
                  <a:srgbClr val="002956"/>
                </a:solidFill>
                <a:latin typeface="Arial"/>
                <a:cs typeface="Arial"/>
              </a:defRPr>
            </a:lvl1pPr>
            <a:lvl2pPr marL="521436" indent="0">
              <a:buNone/>
              <a:defRPr sz="1800">
                <a:latin typeface="Arial"/>
                <a:cs typeface="Arial"/>
              </a:defRPr>
            </a:lvl2pPr>
            <a:lvl3pPr marL="1042874" indent="0">
              <a:buNone/>
              <a:defRPr sz="1800">
                <a:latin typeface="Arial"/>
                <a:cs typeface="Arial"/>
              </a:defRPr>
            </a:lvl3pPr>
            <a:lvl4pPr marL="1564310" indent="0">
              <a:buNone/>
              <a:defRPr sz="1800">
                <a:latin typeface="Arial"/>
                <a:cs typeface="Arial"/>
              </a:defRPr>
            </a:lvl4pPr>
            <a:lvl5pPr marL="2085747" indent="0">
              <a:buNone/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4"/>
          </p:nvPr>
        </p:nvSpPr>
        <p:spPr>
          <a:xfrm>
            <a:off x="1709738" y="2514599"/>
            <a:ext cx="8450262" cy="1430338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1600">
                <a:solidFill>
                  <a:srgbClr val="002956"/>
                </a:solidFill>
                <a:latin typeface="Arial"/>
                <a:cs typeface="Arial"/>
              </a:defRPr>
            </a:lvl1pPr>
            <a:lvl2pPr marL="521436" indent="0">
              <a:buNone/>
              <a:defRPr sz="1200">
                <a:latin typeface="Arial"/>
                <a:cs typeface="Arial"/>
              </a:defRPr>
            </a:lvl2pPr>
            <a:lvl3pPr marL="1042874" indent="0">
              <a:buNone/>
              <a:defRPr sz="1200">
                <a:latin typeface="Arial"/>
                <a:cs typeface="Arial"/>
              </a:defRPr>
            </a:lvl3pPr>
            <a:lvl4pPr marL="1564310" indent="0">
              <a:buNone/>
              <a:defRPr sz="1200">
                <a:latin typeface="Arial"/>
                <a:cs typeface="Arial"/>
              </a:defRPr>
            </a:lvl4pPr>
            <a:lvl5pPr marL="2085747" indent="0">
              <a:buNone/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1" name="Espace réservé du texte 17"/>
          <p:cNvSpPr>
            <a:spLocks noGrp="1"/>
          </p:cNvSpPr>
          <p:nvPr>
            <p:ph type="body" sz="quarter" idx="15"/>
          </p:nvPr>
        </p:nvSpPr>
        <p:spPr>
          <a:xfrm>
            <a:off x="1712167" y="5181313"/>
            <a:ext cx="5984875" cy="33072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1">
                <a:solidFill>
                  <a:srgbClr val="002956"/>
                </a:solidFill>
                <a:latin typeface="Arial"/>
                <a:cs typeface="Arial"/>
              </a:defRPr>
            </a:lvl1pPr>
            <a:lvl2pPr marL="521436" indent="0">
              <a:buNone/>
              <a:defRPr sz="1800">
                <a:latin typeface="Arial"/>
                <a:cs typeface="Arial"/>
              </a:defRPr>
            </a:lvl2pPr>
            <a:lvl3pPr marL="1042874" indent="0">
              <a:buNone/>
              <a:defRPr sz="1800">
                <a:latin typeface="Arial"/>
                <a:cs typeface="Arial"/>
              </a:defRPr>
            </a:lvl3pPr>
            <a:lvl4pPr marL="1564310" indent="0">
              <a:buNone/>
              <a:defRPr sz="1800">
                <a:latin typeface="Arial"/>
                <a:cs typeface="Arial"/>
              </a:defRPr>
            </a:lvl4pPr>
            <a:lvl5pPr marL="2085747" indent="0">
              <a:buNone/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2" name="Espace réservé du texte 19"/>
          <p:cNvSpPr>
            <a:spLocks noGrp="1"/>
          </p:cNvSpPr>
          <p:nvPr>
            <p:ph type="body" sz="quarter" idx="16"/>
          </p:nvPr>
        </p:nvSpPr>
        <p:spPr>
          <a:xfrm>
            <a:off x="1711639" y="5486639"/>
            <a:ext cx="8450262" cy="948028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1600">
                <a:solidFill>
                  <a:srgbClr val="002956"/>
                </a:solidFill>
                <a:latin typeface="Arial"/>
                <a:cs typeface="Arial"/>
              </a:defRPr>
            </a:lvl1pPr>
            <a:lvl2pPr marL="521436" indent="0">
              <a:buNone/>
              <a:defRPr sz="1200">
                <a:latin typeface="Arial"/>
                <a:cs typeface="Arial"/>
              </a:defRPr>
            </a:lvl2pPr>
            <a:lvl3pPr marL="1042874" indent="0">
              <a:buNone/>
              <a:defRPr sz="1200">
                <a:latin typeface="Arial"/>
                <a:cs typeface="Arial"/>
              </a:defRPr>
            </a:lvl3pPr>
            <a:lvl4pPr marL="1564310" indent="0">
              <a:buNone/>
              <a:defRPr sz="1200">
                <a:latin typeface="Arial"/>
                <a:cs typeface="Arial"/>
              </a:defRPr>
            </a:lvl4pPr>
            <a:lvl5pPr marL="2085747" indent="0">
              <a:buNone/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3" name="Espace réservé du texte 17"/>
          <p:cNvSpPr>
            <a:spLocks noGrp="1"/>
          </p:cNvSpPr>
          <p:nvPr>
            <p:ph type="body" sz="quarter" idx="17"/>
          </p:nvPr>
        </p:nvSpPr>
        <p:spPr>
          <a:xfrm>
            <a:off x="1712695" y="4097807"/>
            <a:ext cx="5984875" cy="33072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1">
                <a:solidFill>
                  <a:srgbClr val="002956"/>
                </a:solidFill>
                <a:latin typeface="Arial"/>
                <a:cs typeface="Arial"/>
              </a:defRPr>
            </a:lvl1pPr>
            <a:lvl2pPr marL="521436" indent="0">
              <a:buNone/>
              <a:defRPr sz="1800">
                <a:latin typeface="Arial"/>
                <a:cs typeface="Arial"/>
              </a:defRPr>
            </a:lvl2pPr>
            <a:lvl3pPr marL="1042874" indent="0">
              <a:buNone/>
              <a:defRPr sz="1800">
                <a:latin typeface="Arial"/>
                <a:cs typeface="Arial"/>
              </a:defRPr>
            </a:lvl3pPr>
            <a:lvl4pPr marL="1564310" indent="0">
              <a:buNone/>
              <a:defRPr sz="1800">
                <a:latin typeface="Arial"/>
                <a:cs typeface="Arial"/>
              </a:defRPr>
            </a:lvl4pPr>
            <a:lvl5pPr marL="2085747" indent="0">
              <a:buNone/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4" name="Espace réservé du texte 19"/>
          <p:cNvSpPr>
            <a:spLocks noGrp="1"/>
          </p:cNvSpPr>
          <p:nvPr>
            <p:ph type="body" sz="quarter" idx="18"/>
          </p:nvPr>
        </p:nvSpPr>
        <p:spPr>
          <a:xfrm>
            <a:off x="1712167" y="4377732"/>
            <a:ext cx="8450262" cy="685335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1600">
                <a:solidFill>
                  <a:srgbClr val="002956"/>
                </a:solidFill>
                <a:latin typeface="Arial"/>
                <a:cs typeface="Arial"/>
              </a:defRPr>
            </a:lvl1pPr>
            <a:lvl2pPr marL="521436" indent="0">
              <a:buNone/>
              <a:defRPr sz="1200">
                <a:latin typeface="Arial"/>
                <a:cs typeface="Arial"/>
              </a:defRPr>
            </a:lvl2pPr>
            <a:lvl3pPr marL="1042874" indent="0">
              <a:buNone/>
              <a:defRPr sz="1200">
                <a:latin typeface="Arial"/>
                <a:cs typeface="Arial"/>
              </a:defRPr>
            </a:lvl3pPr>
            <a:lvl4pPr marL="1564310" indent="0">
              <a:buNone/>
              <a:defRPr sz="1200">
                <a:latin typeface="Arial"/>
                <a:cs typeface="Arial"/>
              </a:defRPr>
            </a:lvl4pPr>
            <a:lvl5pPr marL="2085747" indent="0">
              <a:buNone/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64043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5867400" y="7064375"/>
            <a:ext cx="1579563" cy="125413"/>
          </a:xfrm>
          <a:prstGeom prst="rect">
            <a:avLst/>
          </a:prstGeom>
          <a:solidFill>
            <a:srgbClr val="0029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 anchor="ctr"/>
          <a:lstStyle/>
          <a:p>
            <a:pPr algn="ctr"/>
            <a:endParaRPr lang="fr-FR" altLang="fr-FR">
              <a:solidFill>
                <a:srgbClr val="FFFFFF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7815263" y="7059613"/>
            <a:ext cx="0" cy="127000"/>
          </a:xfrm>
          <a:prstGeom prst="line">
            <a:avLst/>
          </a:prstGeom>
          <a:ln w="17780">
            <a:solidFill>
              <a:srgbClr val="00295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8374063" y="7059613"/>
            <a:ext cx="0" cy="127000"/>
          </a:xfrm>
          <a:prstGeom prst="line">
            <a:avLst/>
          </a:prstGeom>
          <a:ln w="17780">
            <a:solidFill>
              <a:srgbClr val="00295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9428163" y="7059613"/>
            <a:ext cx="0" cy="127000"/>
          </a:xfrm>
          <a:prstGeom prst="line">
            <a:avLst/>
          </a:prstGeom>
          <a:ln w="17780">
            <a:solidFill>
              <a:srgbClr val="00295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6824663"/>
            <a:ext cx="741362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5795963" y="7000875"/>
            <a:ext cx="49482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7338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30188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r-FR" altLang="fr-FR" sz="900" b="1">
                <a:solidFill>
                  <a:schemeClr val="bg1"/>
                </a:solidFill>
                <a:latin typeface="Arial" charset="0"/>
              </a:rPr>
              <a:t>FCBA Institut technologique  </a:t>
            </a:r>
            <a:r>
              <a:rPr lang="fr-FR" altLang="fr-FR" sz="900">
                <a:solidFill>
                  <a:srgbClr val="002956"/>
                </a:solidFill>
                <a:latin typeface="Arial" charset="0"/>
              </a:rPr>
              <a:t>Forêt   Cellulose   Bois – construction   Ameublement</a:t>
            </a:r>
            <a:endParaRPr lang="fr-FR" altLang="fr-FR" sz="1300" baseline="30000">
              <a:solidFill>
                <a:srgbClr val="002956"/>
              </a:solidFill>
              <a:latin typeface="Arial" charset="0"/>
            </a:endParaRPr>
          </a:p>
        </p:txBody>
      </p:sp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1701800" y="7040563"/>
            <a:ext cx="23034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r-FR" sz="800" smtClean="0">
                <a:solidFill>
                  <a:srgbClr val="002956"/>
                </a:solidFill>
                <a:latin typeface="Arial" pitchFamily="34" charset="0"/>
                <a:cs typeface="Arial" pitchFamily="34" charset="0"/>
              </a:rPr>
              <a:t>PAGE </a:t>
            </a:r>
            <a:r>
              <a:rPr lang="fr-FR" sz="800" b="1" smtClean="0">
                <a:solidFill>
                  <a:srgbClr val="002956"/>
                </a:solidFill>
                <a:latin typeface="Arial" pitchFamily="34" charset="0"/>
                <a:cs typeface="Arial" pitchFamily="34" charset="0"/>
              </a:rPr>
              <a:t>0</a:t>
            </a:r>
            <a:fld id="{0F63987D-B352-480B-8CDB-EC7CBDF041FB}" type="slidenum">
              <a:rPr lang="fr-FR" sz="800" b="1" smtClean="0">
                <a:solidFill>
                  <a:srgbClr val="002956"/>
                </a:solidFill>
                <a:latin typeface="Arial" pitchFamily="34" charset="0"/>
                <a:cs typeface="Arial" pitchFamily="34" charset="0"/>
              </a:rPr>
              <a:pPr eaLnBrk="1" hangingPunct="1">
                <a:defRPr/>
              </a:pPr>
              <a:t>‹N°›</a:t>
            </a:fld>
            <a:r>
              <a:rPr lang="fr-FR" sz="800" b="1" smtClean="0">
                <a:solidFill>
                  <a:srgbClr val="00295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800" smtClean="0">
                <a:solidFill>
                  <a:srgbClr val="002956"/>
                </a:solidFill>
                <a:latin typeface="Arial" pitchFamily="34" charset="0"/>
                <a:cs typeface="Arial" pitchFamily="34" charset="0"/>
              </a:rPr>
              <a:t>l DÉCEMBRE 2012 I </a:t>
            </a:r>
            <a:r>
              <a:rPr lang="en-US" sz="600" smtClean="0">
                <a:solidFill>
                  <a:srgbClr val="002956"/>
                </a:solidFill>
                <a:latin typeface="Arial" pitchFamily="34" charset="0"/>
                <a:cs typeface="Arial" pitchFamily="34" charset="0"/>
              </a:rPr>
              <a:t>© FCBA</a:t>
            </a:r>
          </a:p>
        </p:txBody>
      </p:sp>
      <p:sp>
        <p:nvSpPr>
          <p:cNvPr id="11" name="Titre 9"/>
          <p:cNvSpPr>
            <a:spLocks noGrp="1"/>
          </p:cNvSpPr>
          <p:nvPr>
            <p:ph type="title"/>
          </p:nvPr>
        </p:nvSpPr>
        <p:spPr>
          <a:xfrm>
            <a:off x="1707877" y="1297086"/>
            <a:ext cx="7597198" cy="472447"/>
          </a:xfrm>
          <a:prstGeom prst="rect">
            <a:avLst/>
          </a:prstGeom>
        </p:spPr>
        <p:txBody>
          <a:bodyPr vert="horz"/>
          <a:lstStyle>
            <a:lvl1pPr algn="l">
              <a:defRPr sz="3000" b="1" spc="100" baseline="0">
                <a:solidFill>
                  <a:srgbClr val="002956"/>
                </a:solidFill>
                <a:latin typeface="Arial"/>
                <a:cs typeface="Arial"/>
              </a:defRPr>
            </a:lvl1pPr>
          </a:lstStyle>
          <a:p>
            <a:r>
              <a:rPr lang="fr-FR" smtClean="0"/>
              <a:t>Cliquez et modifiez le titre</a:t>
            </a:r>
            <a:endParaRPr lang="fr-FR" dirty="0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1"/>
          </p:nvPr>
        </p:nvSpPr>
        <p:spPr>
          <a:xfrm>
            <a:off x="448826" y="787031"/>
            <a:ext cx="5079631" cy="27130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00">
                <a:solidFill>
                  <a:srgbClr val="00295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5" name="Espace réservé du texte 13"/>
          <p:cNvSpPr>
            <a:spLocks noGrp="1"/>
          </p:cNvSpPr>
          <p:nvPr>
            <p:ph type="body" sz="quarter" idx="12"/>
          </p:nvPr>
        </p:nvSpPr>
        <p:spPr>
          <a:xfrm>
            <a:off x="448826" y="422224"/>
            <a:ext cx="8145754" cy="35597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solidFill>
                  <a:srgbClr val="002956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3"/>
          </p:nvPr>
        </p:nvSpPr>
        <p:spPr>
          <a:xfrm>
            <a:off x="1710266" y="2209273"/>
            <a:ext cx="5984875" cy="33072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1">
                <a:solidFill>
                  <a:srgbClr val="002956"/>
                </a:solidFill>
                <a:latin typeface="Arial"/>
                <a:cs typeface="Arial"/>
              </a:defRPr>
            </a:lvl1pPr>
            <a:lvl2pPr marL="521436" indent="0">
              <a:buNone/>
              <a:defRPr sz="1800">
                <a:latin typeface="Arial"/>
                <a:cs typeface="Arial"/>
              </a:defRPr>
            </a:lvl2pPr>
            <a:lvl3pPr marL="1042874" indent="0">
              <a:buNone/>
              <a:defRPr sz="1800">
                <a:latin typeface="Arial"/>
                <a:cs typeface="Arial"/>
              </a:defRPr>
            </a:lvl3pPr>
            <a:lvl4pPr marL="1564310" indent="0">
              <a:buNone/>
              <a:defRPr sz="1800">
                <a:latin typeface="Arial"/>
                <a:cs typeface="Arial"/>
              </a:defRPr>
            </a:lvl4pPr>
            <a:lvl5pPr marL="2085747" indent="0">
              <a:buNone/>
              <a:defRPr sz="1800">
                <a:latin typeface="Arial"/>
                <a:cs typeface="Arial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4"/>
          </p:nvPr>
        </p:nvSpPr>
        <p:spPr>
          <a:xfrm>
            <a:off x="1709738" y="2514599"/>
            <a:ext cx="8450262" cy="626534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1600">
                <a:solidFill>
                  <a:srgbClr val="002956"/>
                </a:solidFill>
                <a:latin typeface="Arial"/>
                <a:cs typeface="Arial"/>
              </a:defRPr>
            </a:lvl1pPr>
            <a:lvl2pPr marL="521436" indent="0">
              <a:buNone/>
              <a:defRPr sz="1200">
                <a:latin typeface="Arial"/>
                <a:cs typeface="Arial"/>
              </a:defRPr>
            </a:lvl2pPr>
            <a:lvl3pPr marL="1042874" indent="0">
              <a:buNone/>
              <a:defRPr sz="1200">
                <a:latin typeface="Arial"/>
                <a:cs typeface="Arial"/>
              </a:defRPr>
            </a:lvl3pPr>
            <a:lvl4pPr marL="1564310" indent="0">
              <a:buNone/>
              <a:defRPr sz="1200">
                <a:latin typeface="Arial"/>
                <a:cs typeface="Arial"/>
              </a:defRPr>
            </a:lvl4pPr>
            <a:lvl5pPr marL="2085747" indent="0">
              <a:buNone/>
              <a:defRPr sz="1200">
                <a:latin typeface="Arial"/>
                <a:cs typeface="Arial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80448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49" y="2349387"/>
            <a:ext cx="9085342" cy="1621111"/>
          </a:xfrm>
          <a:prstGeom prst="rect">
            <a:avLst/>
          </a:prstGeom>
        </p:spPr>
        <p:txBody>
          <a:bodyPr lIns="104287" tIns="52144" rIns="104287" bIns="52144"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  <a:prstGeom prst="rect">
            <a:avLst/>
          </a:prstGeom>
        </p:spPr>
        <p:txBody>
          <a:bodyPr lIns="104287" tIns="52144" rIns="104287" bIns="52144"/>
          <a:lstStyle>
            <a:lvl1pPr marL="0" indent="0" algn="ctr">
              <a:buNone/>
              <a:defRPr>
                <a:latin typeface="Calibri" pitchFamily="34" charset="0"/>
              </a:defRPr>
            </a:lvl1pPr>
            <a:lvl2pPr marL="521391" indent="0" algn="ctr">
              <a:buNone/>
              <a:defRPr/>
            </a:lvl2pPr>
            <a:lvl3pPr marL="1042783" indent="0" algn="ctr">
              <a:buNone/>
              <a:defRPr/>
            </a:lvl3pPr>
            <a:lvl4pPr marL="1564174" indent="0" algn="ctr">
              <a:buNone/>
              <a:defRPr/>
            </a:lvl4pPr>
            <a:lvl5pPr marL="2085566" indent="0" algn="ctr">
              <a:buNone/>
              <a:defRPr/>
            </a:lvl5pPr>
            <a:lvl6pPr marL="2606957" indent="0" algn="ctr">
              <a:buNone/>
              <a:defRPr/>
            </a:lvl6pPr>
            <a:lvl7pPr marL="3128349" indent="0" algn="ctr">
              <a:buNone/>
              <a:defRPr/>
            </a:lvl7pPr>
            <a:lvl8pPr marL="3649740" indent="0" algn="ctr">
              <a:buNone/>
              <a:defRPr/>
            </a:lvl8pPr>
            <a:lvl9pPr marL="417113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824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6080" y="336127"/>
            <a:ext cx="8550910" cy="1260475"/>
          </a:xfrm>
          <a:prstGeom prst="rect">
            <a:avLst/>
          </a:prstGeom>
        </p:spPr>
        <p:txBody>
          <a:bodyPr lIns="104287" tIns="52144" rIns="104287" bIns="52144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6080" y="1848697"/>
            <a:ext cx="8550910" cy="4537710"/>
          </a:xfrm>
          <a:prstGeom prst="rect">
            <a:avLst/>
          </a:prstGeom>
        </p:spPr>
        <p:txBody>
          <a:bodyPr lIns="104287" tIns="52144" rIns="104287" bIns="5214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542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534988" y="7194550"/>
            <a:ext cx="2493962" cy="2174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74" tIns="52138" rIns="104274" bIns="52138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2538413" y="7226300"/>
            <a:ext cx="5611812" cy="2000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274" tIns="52138" rIns="104274" bIns="52138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en-GB"/>
          </a:p>
          <a:p>
            <a:pPr>
              <a:defRPr/>
            </a:pP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24071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01648" y="2349388"/>
            <a:ext cx="9085342" cy="1621111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03298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3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6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7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9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0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435E-9FC4-459F-BF44-784E77DBA35C}" type="datetimeFigureOut">
              <a:rPr lang="fr-FR" smtClean="0"/>
              <a:t>01/06/2016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D9B0-458D-4AA8-A668-465D6B3670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5488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435E-9FC4-459F-BF44-784E77DBA35C}" type="datetimeFigureOut">
              <a:rPr lang="fr-FR" smtClean="0"/>
              <a:t>01/06/2016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D9B0-458D-4AA8-A668-465D6B3670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8568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4329" y="4859833"/>
            <a:ext cx="9085342" cy="150206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44329" y="3205461"/>
            <a:ext cx="9085342" cy="165437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30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61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39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2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65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78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491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0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1435E-9FC4-459F-BF44-784E77DBA35C}" type="datetimeFigureOut">
              <a:rPr lang="fr-FR" smtClean="0"/>
              <a:t>01/06/2016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DD9B0-458D-4AA8-A668-465D6B3670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6083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2"/>
          <p:cNvSpPr>
            <a:spLocks noChangeArrowheads="1"/>
          </p:cNvSpPr>
          <p:nvPr/>
        </p:nvSpPr>
        <p:spPr bwMode="auto">
          <a:xfrm>
            <a:off x="5867400" y="7064375"/>
            <a:ext cx="1579563" cy="125413"/>
          </a:xfrm>
          <a:prstGeom prst="rect">
            <a:avLst/>
          </a:prstGeom>
          <a:solidFill>
            <a:srgbClr val="0029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 anchor="ctr"/>
          <a:lstStyle/>
          <a:p>
            <a:pPr algn="ctr"/>
            <a:endParaRPr lang="fr-FR" altLang="fr-FR">
              <a:solidFill>
                <a:srgbClr val="FFFFFF"/>
              </a:solidFill>
            </a:endParaRPr>
          </a:p>
        </p:txBody>
      </p:sp>
      <p:cxnSp>
        <p:nvCxnSpPr>
          <p:cNvPr id="14" name="Connecteur droit 13"/>
          <p:cNvCxnSpPr/>
          <p:nvPr/>
        </p:nvCxnSpPr>
        <p:spPr>
          <a:xfrm>
            <a:off x="7815263" y="7059613"/>
            <a:ext cx="0" cy="127000"/>
          </a:xfrm>
          <a:prstGeom prst="line">
            <a:avLst/>
          </a:prstGeom>
          <a:ln w="17780">
            <a:solidFill>
              <a:srgbClr val="00295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8374063" y="7059613"/>
            <a:ext cx="0" cy="127000"/>
          </a:xfrm>
          <a:prstGeom prst="line">
            <a:avLst/>
          </a:prstGeom>
          <a:ln w="17780">
            <a:solidFill>
              <a:srgbClr val="00295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9428163" y="7059613"/>
            <a:ext cx="0" cy="127000"/>
          </a:xfrm>
          <a:prstGeom prst="line">
            <a:avLst/>
          </a:prstGeom>
          <a:ln w="17780">
            <a:solidFill>
              <a:srgbClr val="00295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0" name="Imag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6824663"/>
            <a:ext cx="741362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>
            <a:spLocks noChangeArrowheads="1"/>
          </p:cNvSpPr>
          <p:nvPr/>
        </p:nvSpPr>
        <p:spPr bwMode="auto">
          <a:xfrm>
            <a:off x="1701800" y="7045325"/>
            <a:ext cx="18288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r-FR" sz="800" smtClean="0">
                <a:solidFill>
                  <a:srgbClr val="002956"/>
                </a:solidFill>
                <a:latin typeface="Arial" pitchFamily="34" charset="0"/>
                <a:cs typeface="Arial" pitchFamily="34" charset="0"/>
              </a:rPr>
              <a:t>PAGE </a:t>
            </a:r>
            <a:r>
              <a:rPr lang="fr-FR" sz="800" b="1" smtClean="0">
                <a:solidFill>
                  <a:srgbClr val="002956"/>
                </a:solidFill>
                <a:latin typeface="Arial" pitchFamily="34" charset="0"/>
                <a:cs typeface="Arial" pitchFamily="34" charset="0"/>
              </a:rPr>
              <a:t>0</a:t>
            </a:r>
            <a:fld id="{7A0F4D8A-75C1-4EE6-9DD5-FC54DFA8C47C}" type="slidenum">
              <a:rPr lang="fr-FR" sz="800" b="1" smtClean="0">
                <a:solidFill>
                  <a:srgbClr val="002956"/>
                </a:solidFill>
                <a:latin typeface="Arial" pitchFamily="34" charset="0"/>
                <a:cs typeface="Arial" pitchFamily="34" charset="0"/>
              </a:rPr>
              <a:pPr eaLnBrk="1" hangingPunct="1">
                <a:defRPr/>
              </a:pPr>
              <a:t>‹N°›</a:t>
            </a:fld>
            <a:r>
              <a:rPr lang="fr-FR" sz="800" b="1" smtClean="0">
                <a:solidFill>
                  <a:srgbClr val="002956"/>
                </a:solidFill>
                <a:latin typeface="Arial" pitchFamily="34" charset="0"/>
                <a:cs typeface="Arial" pitchFamily="34" charset="0"/>
              </a:rPr>
              <a:t>/06 </a:t>
            </a:r>
            <a:r>
              <a:rPr lang="fr-FR" sz="800" smtClean="0">
                <a:solidFill>
                  <a:srgbClr val="002956"/>
                </a:solidFill>
                <a:latin typeface="Arial" pitchFamily="34" charset="0"/>
                <a:cs typeface="Arial" pitchFamily="34" charset="0"/>
              </a:rPr>
              <a:t>l DÉCEMBRE 2012</a:t>
            </a:r>
          </a:p>
        </p:txBody>
      </p:sp>
      <p:sp>
        <p:nvSpPr>
          <p:cNvPr id="12" name="ZoneTexte 11"/>
          <p:cNvSpPr txBox="1">
            <a:spLocks noChangeArrowheads="1"/>
          </p:cNvSpPr>
          <p:nvPr/>
        </p:nvSpPr>
        <p:spPr bwMode="auto">
          <a:xfrm>
            <a:off x="5795963" y="7000875"/>
            <a:ext cx="49482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8" tIns="45715" rIns="91428" bIns="45715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7338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30188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5207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fr-FR" altLang="fr-FR" sz="900" b="1">
                <a:solidFill>
                  <a:schemeClr val="bg1"/>
                </a:solidFill>
                <a:latin typeface="Arial" charset="0"/>
              </a:rPr>
              <a:t>FCBA Institut technologique  </a:t>
            </a:r>
            <a:r>
              <a:rPr lang="fr-FR" altLang="fr-FR" sz="900">
                <a:solidFill>
                  <a:srgbClr val="002956"/>
                </a:solidFill>
                <a:latin typeface="Arial" charset="0"/>
              </a:rPr>
              <a:t>Forêt   Cellulose   Bois – construction   Ameublement</a:t>
            </a:r>
            <a:endParaRPr lang="fr-FR" altLang="fr-FR" sz="1300" baseline="30000">
              <a:solidFill>
                <a:srgbClr val="002956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1" r:id="rId4"/>
    <p:sldLayoutId id="2147483832" r:id="rId5"/>
    <p:sldLayoutId id="2147483836" r:id="rId6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7338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9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30188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1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34432" y="302867"/>
            <a:ext cx="9619774" cy="1260475"/>
          </a:xfrm>
          <a:prstGeom prst="rect">
            <a:avLst/>
          </a:prstGeom>
        </p:spPr>
        <p:txBody>
          <a:bodyPr vert="horz" lIns="104261" tIns="52131" rIns="104261" bIns="52131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4432" y="1764668"/>
            <a:ext cx="9619774" cy="4991131"/>
          </a:xfrm>
          <a:prstGeom prst="rect">
            <a:avLst/>
          </a:prstGeom>
        </p:spPr>
        <p:txBody>
          <a:bodyPr vert="horz" lIns="104261" tIns="52131" rIns="104261" bIns="52131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34432" y="7009643"/>
            <a:ext cx="2494016" cy="402652"/>
          </a:xfrm>
          <a:prstGeom prst="rect">
            <a:avLst/>
          </a:prstGeom>
        </p:spPr>
        <p:txBody>
          <a:bodyPr vert="horz" lIns="104261" tIns="52131" rIns="104261" bIns="52131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1435E-9FC4-459F-BF44-784E77DBA35C}" type="datetimeFigureOut">
              <a:rPr lang="fr-FR" smtClean="0"/>
              <a:t>01/06/2016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651954" y="7009643"/>
            <a:ext cx="3384735" cy="402652"/>
          </a:xfrm>
          <a:prstGeom prst="rect">
            <a:avLst/>
          </a:prstGeom>
        </p:spPr>
        <p:txBody>
          <a:bodyPr vert="horz" lIns="104261" tIns="52131" rIns="104261" bIns="52131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60190" y="7009643"/>
            <a:ext cx="2494016" cy="402652"/>
          </a:xfrm>
          <a:prstGeom prst="rect">
            <a:avLst/>
          </a:prstGeom>
        </p:spPr>
        <p:txBody>
          <a:bodyPr vert="horz" lIns="104261" tIns="52131" rIns="104261" bIns="52131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DD9B0-458D-4AA8-A668-465D6B36702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5600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38" r:id="rId13"/>
  </p:sldLayoutIdLst>
  <p:txStyles>
    <p:titleStyle>
      <a:lvl1pPr algn="ctr" defTabSz="1042615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0979" indent="-390979" algn="l" defTabSz="1042615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126" indent="-325818" algn="l" defTabSz="1042615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270" indent="-260653" algn="l" defTabSz="104261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576" indent="-260653" algn="l" defTabSz="1042615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5885" indent="-260653" algn="l" defTabSz="1042615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192" indent="-260653" algn="l" defTabSz="104261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8500" indent="-260653" algn="l" defTabSz="104261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09807" indent="-260653" algn="l" defTabSz="104261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1115" indent="-260653" algn="l" defTabSz="104261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426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309" algn="l" defTabSz="10426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615" algn="l" defTabSz="10426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3923" algn="l" defTabSz="10426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231" algn="l" defTabSz="10426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6537" algn="l" defTabSz="10426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7846" algn="l" defTabSz="10426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9154" algn="l" defTabSz="10426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0462" algn="l" defTabSz="10426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guillaume.legrand@fcba.fr" TargetMode="Externa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chart" Target="../charts/char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jean-denis.lanvin@fcba.fr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guillaume.legrand@fcba.fr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re 4"/>
          <p:cNvSpPr>
            <a:spLocks noGrp="1"/>
          </p:cNvSpPr>
          <p:nvPr>
            <p:ph type="title"/>
          </p:nvPr>
        </p:nvSpPr>
        <p:spPr bwMode="auto">
          <a:xfrm>
            <a:off x="2674961" y="1078554"/>
            <a:ext cx="8013676" cy="648429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5" rIns="91428" bIns="45715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fr-FR" altLang="fr-FR" sz="1800" dirty="0" smtClean="0">
                <a:latin typeface="Arial" charset="0"/>
                <a:cs typeface="Arial" charset="0"/>
              </a:rPr>
              <a:t/>
            </a:r>
            <a:br>
              <a:rPr lang="fr-FR" altLang="fr-FR" sz="1800" dirty="0" smtClean="0">
                <a:latin typeface="Arial" charset="0"/>
                <a:cs typeface="Arial" charset="0"/>
              </a:rPr>
            </a:br>
            <a:r>
              <a:rPr lang="fr-FR" altLang="fr-FR" sz="5300" dirty="0" smtClean="0">
                <a:latin typeface="Arial" charset="0"/>
                <a:cs typeface="Arial" charset="0"/>
              </a:rPr>
              <a:t>EU-</a:t>
            </a:r>
            <a:r>
              <a:rPr lang="fr-FR" altLang="fr-FR" sz="5300" dirty="0" err="1" smtClean="0">
                <a:latin typeface="Arial" charset="0"/>
                <a:cs typeface="Arial" charset="0"/>
              </a:rPr>
              <a:t>Hardwoods</a:t>
            </a:r>
            <a:r>
              <a:rPr lang="fr-FR" altLang="fr-FR" sz="2800" dirty="0" smtClean="0">
                <a:latin typeface="Arial" charset="0"/>
                <a:cs typeface="Arial" charset="0"/>
              </a:rPr>
              <a:t/>
            </a:r>
            <a:br>
              <a:rPr lang="fr-FR" altLang="fr-FR" sz="2800" dirty="0" smtClean="0">
                <a:latin typeface="Arial" charset="0"/>
                <a:cs typeface="Arial" charset="0"/>
              </a:rPr>
            </a:br>
            <a:r>
              <a:rPr lang="fr-FR" altLang="fr-FR" sz="2800" dirty="0" smtClean="0">
                <a:latin typeface="Arial" charset="0"/>
                <a:cs typeface="Arial" charset="0"/>
              </a:rPr>
              <a:t/>
            </a:r>
            <a:br>
              <a:rPr lang="fr-FR" altLang="fr-FR" sz="2800" dirty="0" smtClean="0">
                <a:latin typeface="Arial" charset="0"/>
                <a:cs typeface="Arial" charset="0"/>
              </a:rPr>
            </a:br>
            <a:r>
              <a:rPr lang="fr-FR" altLang="fr-FR" sz="2800" dirty="0" smtClean="0">
                <a:latin typeface="Arial" charset="0"/>
                <a:cs typeface="Arial" charset="0"/>
              </a:rPr>
              <a:t/>
            </a:r>
            <a:br>
              <a:rPr lang="fr-FR" altLang="fr-FR" sz="2800" dirty="0" smtClean="0">
                <a:latin typeface="Arial" charset="0"/>
                <a:cs typeface="Arial" charset="0"/>
              </a:rPr>
            </a:br>
            <a:r>
              <a:rPr lang="fr-FR" altLang="fr-FR" sz="2800" dirty="0">
                <a:latin typeface="Arial" charset="0"/>
                <a:cs typeface="Arial" charset="0"/>
              </a:rPr>
              <a:t/>
            </a:r>
            <a:br>
              <a:rPr lang="fr-FR" altLang="fr-FR" sz="2800" dirty="0">
                <a:latin typeface="Arial" charset="0"/>
                <a:cs typeface="Arial" charset="0"/>
              </a:rPr>
            </a:br>
            <a:r>
              <a:rPr lang="fr-FR" altLang="fr-FR" sz="2800" dirty="0" smtClean="0">
                <a:latin typeface="Arial" charset="0"/>
                <a:cs typeface="Arial" charset="0"/>
              </a:rPr>
              <a:t/>
            </a:r>
            <a:br>
              <a:rPr lang="fr-FR" altLang="fr-FR" sz="2800" dirty="0" smtClean="0">
                <a:latin typeface="Arial" charset="0"/>
                <a:cs typeface="Arial" charset="0"/>
              </a:rPr>
            </a:br>
            <a:r>
              <a:rPr lang="fr-FR" altLang="fr-FR" sz="2800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WP4</a:t>
            </a:r>
            <a:r>
              <a:rPr lang="fr-FR" altLang="fr-FR" sz="2800" dirty="0" smtClean="0">
                <a:latin typeface="Arial" charset="0"/>
                <a:cs typeface="Arial" charset="0"/>
              </a:rPr>
              <a:t>  – </a:t>
            </a:r>
            <a:r>
              <a:rPr lang="fr-FR" altLang="fr-FR" sz="2800" dirty="0" err="1" smtClean="0">
                <a:latin typeface="Arial" charset="0"/>
                <a:cs typeface="Arial" charset="0"/>
              </a:rPr>
              <a:t>Glulam</a:t>
            </a:r>
            <a:r>
              <a:rPr lang="fr-FR" altLang="fr-FR" sz="2800" dirty="0" smtClean="0">
                <a:latin typeface="Arial" charset="0"/>
                <a:cs typeface="Arial" charset="0"/>
              </a:rPr>
              <a:t> made of </a:t>
            </a:r>
            <a:r>
              <a:rPr lang="fr-FR" altLang="fr-FR" sz="2800" dirty="0" err="1" smtClean="0">
                <a:latin typeface="Arial" charset="0"/>
                <a:cs typeface="Arial" charset="0"/>
              </a:rPr>
              <a:t>hardwoods</a:t>
            </a:r>
            <a:r>
              <a:rPr lang="fr-FR" altLang="fr-FR" sz="2800" dirty="0">
                <a:latin typeface="Arial" charset="0"/>
                <a:cs typeface="Arial" charset="0"/>
              </a:rPr>
              <a:t/>
            </a:r>
            <a:br>
              <a:rPr lang="fr-FR" altLang="fr-FR" sz="2800" dirty="0">
                <a:latin typeface="Arial" charset="0"/>
                <a:cs typeface="Arial" charset="0"/>
              </a:rPr>
            </a:br>
            <a:r>
              <a:rPr lang="fr-FR" altLang="fr-FR" sz="2800" dirty="0" smtClean="0">
                <a:latin typeface="Arial" charset="0"/>
                <a:cs typeface="Arial" charset="0"/>
              </a:rPr>
              <a:t>or </a:t>
            </a:r>
            <a:r>
              <a:rPr lang="fr-FR" altLang="fr-FR" sz="2800" dirty="0" err="1" smtClean="0">
                <a:latin typeface="Arial" charset="0"/>
                <a:cs typeface="Arial" charset="0"/>
              </a:rPr>
              <a:t>mixing</a:t>
            </a:r>
            <a:r>
              <a:rPr lang="fr-FR" altLang="fr-FR" sz="2800" dirty="0" smtClean="0">
                <a:latin typeface="Arial" charset="0"/>
                <a:cs typeface="Arial" charset="0"/>
              </a:rPr>
              <a:t> </a:t>
            </a:r>
            <a:r>
              <a:rPr lang="fr-FR" altLang="fr-FR" sz="2800" dirty="0" err="1" smtClean="0">
                <a:latin typeface="Arial" charset="0"/>
                <a:cs typeface="Arial" charset="0"/>
              </a:rPr>
              <a:t>hardwoods</a:t>
            </a:r>
            <a:r>
              <a:rPr lang="fr-FR" altLang="fr-FR" sz="2800" dirty="0" smtClean="0">
                <a:latin typeface="Arial" charset="0"/>
                <a:cs typeface="Arial" charset="0"/>
              </a:rPr>
              <a:t> and </a:t>
            </a:r>
            <a:r>
              <a:rPr lang="fr-FR" altLang="fr-FR" sz="2800" dirty="0" err="1" smtClean="0">
                <a:latin typeface="Arial" charset="0"/>
                <a:cs typeface="Arial" charset="0"/>
              </a:rPr>
              <a:t>softwoods</a:t>
            </a:r>
            <a:r>
              <a:rPr lang="fr-FR" altLang="fr-FR" sz="2800" dirty="0" smtClean="0">
                <a:latin typeface="Arial" charset="0"/>
                <a:cs typeface="Arial" charset="0"/>
              </a:rPr>
              <a:t/>
            </a:r>
            <a:br>
              <a:rPr lang="fr-FR" altLang="fr-FR" sz="2800" dirty="0" smtClean="0">
                <a:latin typeface="Arial" charset="0"/>
                <a:cs typeface="Arial" charset="0"/>
              </a:rPr>
            </a:br>
            <a:r>
              <a:rPr lang="fr-FR" altLang="fr-FR" sz="2800" dirty="0" smtClean="0">
                <a:latin typeface="Arial" charset="0"/>
                <a:cs typeface="Arial" charset="0"/>
              </a:rPr>
              <a:t/>
            </a:r>
            <a:br>
              <a:rPr lang="fr-FR" altLang="fr-FR" sz="2800" dirty="0" smtClean="0">
                <a:latin typeface="Arial" charset="0"/>
                <a:cs typeface="Arial" charset="0"/>
              </a:rPr>
            </a:br>
            <a:r>
              <a:rPr lang="fr-FR" altLang="fr-FR" sz="2800" dirty="0" smtClean="0">
                <a:latin typeface="Arial" charset="0"/>
                <a:cs typeface="Arial" charset="0"/>
              </a:rPr>
              <a:t/>
            </a:r>
            <a:br>
              <a:rPr lang="fr-FR" altLang="fr-FR" sz="2800" dirty="0" smtClean="0">
                <a:latin typeface="Arial" charset="0"/>
                <a:cs typeface="Arial" charset="0"/>
              </a:rPr>
            </a:br>
            <a:r>
              <a:rPr lang="fr-FR" altLang="fr-FR" sz="2800" dirty="0" smtClean="0">
                <a:latin typeface="Arial" charset="0"/>
                <a:cs typeface="Arial" charset="0"/>
              </a:rPr>
              <a:t>Program update</a:t>
            </a:r>
            <a:br>
              <a:rPr lang="fr-FR" altLang="fr-FR" sz="2800" dirty="0" smtClean="0">
                <a:latin typeface="Arial" charset="0"/>
                <a:cs typeface="Arial" charset="0"/>
              </a:rPr>
            </a:br>
            <a:r>
              <a:rPr lang="fr-FR" altLang="fr-FR" sz="2400" dirty="0" smtClean="0">
                <a:latin typeface="Arial" charset="0"/>
                <a:cs typeface="Arial" charset="0"/>
              </a:rPr>
              <a:t/>
            </a:r>
            <a:br>
              <a:rPr lang="fr-FR" altLang="fr-FR" sz="2400" dirty="0" smtClean="0">
                <a:latin typeface="Arial" charset="0"/>
                <a:cs typeface="Arial" charset="0"/>
              </a:rPr>
            </a:br>
            <a:r>
              <a:rPr lang="fr-FR" altLang="fr-FR" sz="2400" dirty="0" smtClean="0">
                <a:latin typeface="Arial" charset="0"/>
                <a:cs typeface="Arial" charset="0"/>
              </a:rPr>
              <a:t/>
            </a:r>
            <a:br>
              <a:rPr lang="fr-FR" altLang="fr-FR" sz="2400" dirty="0" smtClean="0">
                <a:latin typeface="Arial" charset="0"/>
                <a:cs typeface="Arial" charset="0"/>
              </a:rPr>
            </a:br>
            <a:r>
              <a:rPr lang="fr-FR" altLang="fr-FR" sz="2000" dirty="0" smtClean="0">
                <a:latin typeface="Arial" charset="0"/>
                <a:cs typeface="Arial" charset="0"/>
              </a:rPr>
              <a:t>Guillaume Legrand – FCBA, </a:t>
            </a:r>
            <a:r>
              <a:rPr lang="fr-FR" altLang="fr-FR" sz="2000" dirty="0" err="1" smtClean="0">
                <a:latin typeface="Arial" charset="0"/>
                <a:cs typeface="Arial" charset="0"/>
              </a:rPr>
              <a:t>June</a:t>
            </a:r>
            <a:r>
              <a:rPr lang="fr-FR" altLang="fr-FR" sz="2000" dirty="0" smtClean="0">
                <a:latin typeface="Arial" charset="0"/>
                <a:cs typeface="Arial" charset="0"/>
              </a:rPr>
              <a:t> 2016</a:t>
            </a:r>
            <a:r>
              <a:rPr lang="fr-FR" altLang="fr-FR" sz="2000" dirty="0" smtClean="0">
                <a:latin typeface="Arial" charset="0"/>
                <a:cs typeface="Arial" charset="0"/>
              </a:rPr>
              <a:t/>
            </a:r>
            <a:br>
              <a:rPr lang="fr-FR" altLang="fr-FR" sz="2000" dirty="0" smtClean="0">
                <a:latin typeface="Arial" charset="0"/>
                <a:cs typeface="Arial" charset="0"/>
              </a:rPr>
            </a:br>
            <a:r>
              <a:rPr lang="fr-FR" altLang="fr-FR" sz="2000" dirty="0" smtClean="0">
                <a:latin typeface="Arial" charset="0"/>
                <a:cs typeface="Arial" charset="0"/>
              </a:rPr>
              <a:t/>
            </a:r>
            <a:br>
              <a:rPr lang="fr-FR" altLang="fr-FR" sz="2000" dirty="0" smtClean="0">
                <a:latin typeface="Arial" charset="0"/>
                <a:cs typeface="Arial" charset="0"/>
              </a:rPr>
            </a:br>
            <a:r>
              <a:rPr lang="en-US" altLang="fr-FR" sz="2000" dirty="0" smtClean="0">
                <a:hlinkClick r:id="rId2"/>
              </a:rPr>
              <a:t>guillaume.legrand@fcba.fr</a:t>
            </a:r>
            <a:r>
              <a:rPr lang="fr-FR" altLang="fr-FR" sz="2000" dirty="0" smtClean="0">
                <a:latin typeface="Arial" charset="0"/>
                <a:cs typeface="Arial" charset="0"/>
              </a:rPr>
              <a:t/>
            </a:r>
            <a:br>
              <a:rPr lang="fr-FR" altLang="fr-FR" sz="2000" dirty="0" smtClean="0">
                <a:latin typeface="Arial" charset="0"/>
                <a:cs typeface="Arial" charset="0"/>
              </a:rPr>
            </a:br>
            <a:r>
              <a:rPr lang="fr-FR" altLang="fr-FR" sz="2400" dirty="0" smtClean="0">
                <a:latin typeface="Arial" charset="0"/>
                <a:cs typeface="Arial" charset="0"/>
              </a:rPr>
              <a:t/>
            </a:r>
            <a:br>
              <a:rPr lang="fr-FR" altLang="fr-FR" sz="2400" dirty="0" smtClean="0">
                <a:latin typeface="Arial" charset="0"/>
                <a:cs typeface="Arial" charset="0"/>
              </a:rPr>
            </a:br>
            <a:endParaRPr lang="fr-FR" altLang="fr-FR" sz="1800" dirty="0" smtClean="0">
              <a:solidFill>
                <a:schemeClr val="tx1"/>
              </a:solidFill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1608197" y="410571"/>
            <a:ext cx="8302506" cy="83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5" rIns="91428" bIns="45715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indent="-65088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indent="-193675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fr-FR" altLang="fr-FR" sz="2400" b="1" dirty="0" err="1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fr-FR" altLang="fr-FR" sz="24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4.3. Production &amp; testing of glued laminated hardwood </a:t>
            </a:r>
            <a:r>
              <a:rPr lang="en-US" sz="24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timber</a:t>
            </a:r>
            <a:endParaRPr lang="fr-FR" altLang="fr-FR" sz="2900" b="1" dirty="0">
              <a:solidFill>
                <a:srgbClr val="002956"/>
              </a:solidFill>
            </a:endParaRPr>
          </a:p>
        </p:txBody>
      </p:sp>
      <p:sp>
        <p:nvSpPr>
          <p:cNvPr id="124945" name="Text Box 17"/>
          <p:cNvSpPr txBox="1">
            <a:spLocks noChangeArrowheads="1"/>
          </p:cNvSpPr>
          <p:nvPr/>
        </p:nvSpPr>
        <p:spPr bwMode="auto">
          <a:xfrm>
            <a:off x="1181100" y="1743605"/>
            <a:ext cx="91567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863600" lvl="1" indent="-342900">
              <a:buFont typeface="Courier New" panose="02070309020205020404" pitchFamily="49" charset="0"/>
              <a:buChar char="o"/>
              <a:defRPr/>
            </a:pPr>
            <a:endParaRPr lang="en-US" sz="2000" b="1" dirty="0" smtClean="0">
              <a:solidFill>
                <a:srgbClr val="002956"/>
              </a:solidFill>
              <a:latin typeface="Arial" charset="0"/>
            </a:endParaRPr>
          </a:p>
          <a:p>
            <a:pPr marL="863600" lvl="1" indent="-342900">
              <a:buFont typeface="Wingdings 2" panose="05020102010507070707" pitchFamily="18" charset="2"/>
              <a:buChar char=""/>
              <a:defRPr/>
            </a:pP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October 2015 – February 2016</a:t>
            </a:r>
          </a:p>
          <a:p>
            <a:pPr marL="863600" lvl="1" indent="-342900">
              <a:buFont typeface="Courier New" panose="02070309020205020404" pitchFamily="49" charset="0"/>
              <a:buChar char="o"/>
              <a:defRPr/>
            </a:pPr>
            <a:endParaRPr lang="fr-FR" sz="2000" b="1" dirty="0" smtClean="0">
              <a:solidFill>
                <a:schemeClr val="tx2">
                  <a:lumMod val="20000"/>
                  <a:lumOff val="80000"/>
                </a:schemeClr>
              </a:solidFill>
              <a:latin typeface="Arial" charset="0"/>
            </a:endParaRP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en-US" sz="1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First prototype production at SIMONIN and testing at FCBA</a:t>
            </a: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en-US" sz="1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Homogeneous glulam from D24 oak laminations</a:t>
            </a: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endParaRPr lang="en-US" sz="1800" b="1" dirty="0" smtClean="0">
              <a:solidFill>
                <a:srgbClr val="002956"/>
              </a:solidFill>
              <a:latin typeface="Arial" charset="0"/>
            </a:endParaRP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en-US" sz="1800" b="1" dirty="0" smtClean="0">
                <a:solidFill>
                  <a:srgbClr val="002956"/>
                </a:solidFill>
                <a:latin typeface="Arial" charset="0"/>
              </a:rPr>
              <a:t>Bending tests on beams </a:t>
            </a:r>
            <a:r>
              <a:rPr lang="en-US" sz="1800" b="1" dirty="0">
                <a:solidFill>
                  <a:srgbClr val="002956"/>
                </a:solidFill>
                <a:latin typeface="Arial" charset="0"/>
              </a:rPr>
              <a:t>acc. EN 14080 annex </a:t>
            </a:r>
            <a:r>
              <a:rPr lang="en-US" sz="1800" b="1" dirty="0" smtClean="0">
                <a:solidFill>
                  <a:srgbClr val="002956"/>
                </a:solidFill>
                <a:latin typeface="Arial" charset="0"/>
              </a:rPr>
              <a:t>E :</a:t>
            </a:r>
          </a:p>
        </p:txBody>
      </p:sp>
      <p:pic>
        <p:nvPicPr>
          <p:cNvPr id="5121" name="Picture 1" descr="IMG_17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0" y="4318502"/>
            <a:ext cx="3217305" cy="239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10688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2617788"/>
            <a:ext cx="106886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en-US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1755057" y="4491948"/>
            <a:ext cx="4685499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285750" lvl="3" indent="-285750">
              <a:buFont typeface="Symbol" panose="05050102010706020507" pitchFamily="18" charset="2"/>
              <a:buChar char="®"/>
              <a:defRPr/>
            </a:pPr>
            <a:r>
              <a:rPr lang="en-US" sz="1600" b="1" dirty="0" smtClean="0">
                <a:solidFill>
                  <a:srgbClr val="002956"/>
                </a:solidFill>
                <a:latin typeface="Arial" charset="0"/>
              </a:rPr>
              <a:t>See Access data base, march 2016, for detailed results</a:t>
            </a:r>
          </a:p>
          <a:p>
            <a:pPr marL="285750" lvl="3" indent="-285750">
              <a:buFont typeface="Symbol" panose="05050102010706020507" pitchFamily="18" charset="2"/>
              <a:buChar char="®"/>
              <a:defRPr/>
            </a:pPr>
            <a:endParaRPr lang="en-US" sz="1600" b="1" dirty="0">
              <a:solidFill>
                <a:srgbClr val="002956"/>
              </a:solidFill>
              <a:latin typeface="Arial" charset="0"/>
            </a:endParaRPr>
          </a:p>
          <a:p>
            <a:pPr marL="285750" lvl="3" indent="-285750">
              <a:buFont typeface="Symbol" panose="05050102010706020507" pitchFamily="18" charset="2"/>
              <a:buChar char="®"/>
              <a:defRPr/>
            </a:pPr>
            <a:r>
              <a:rPr lang="en-US" sz="1600" b="1" dirty="0" smtClean="0">
                <a:solidFill>
                  <a:srgbClr val="002956"/>
                </a:solidFill>
                <a:latin typeface="Arial" charset="0"/>
              </a:rPr>
              <a:t>See Excel template, may 2016, for synthesis results</a:t>
            </a:r>
          </a:p>
          <a:p>
            <a:pPr marL="285750" lvl="3" indent="-285750">
              <a:buFont typeface="Symbol" panose="05050102010706020507" pitchFamily="18" charset="2"/>
              <a:buChar char="®"/>
              <a:defRPr/>
            </a:pPr>
            <a:endParaRPr lang="en-US" sz="1600" b="1" dirty="0">
              <a:solidFill>
                <a:srgbClr val="002956"/>
              </a:solidFill>
              <a:latin typeface="Arial" charset="0"/>
            </a:endParaRPr>
          </a:p>
          <a:p>
            <a:pPr marL="285750" lvl="3" indent="-285750">
              <a:buFont typeface="Symbol" panose="05050102010706020507" pitchFamily="18" charset="2"/>
              <a:buChar char=""/>
              <a:defRPr/>
            </a:pPr>
            <a:r>
              <a:rPr lang="en-US" sz="1600" b="1" dirty="0" smtClean="0">
                <a:solidFill>
                  <a:srgbClr val="002956"/>
                </a:solidFill>
                <a:latin typeface="Arial" charset="0"/>
              </a:rPr>
              <a:t>E</a:t>
            </a:r>
            <a:r>
              <a:rPr lang="en-US" sz="1600" b="1" baseline="-25000" dirty="0" smtClean="0">
                <a:solidFill>
                  <a:srgbClr val="002956"/>
                </a:solidFill>
                <a:latin typeface="Arial" charset="0"/>
              </a:rPr>
              <a:t>0,g,mean</a:t>
            </a:r>
            <a:r>
              <a:rPr lang="en-US" sz="1600" b="1" dirty="0" smtClean="0">
                <a:solidFill>
                  <a:srgbClr val="002956"/>
                </a:solidFill>
                <a:latin typeface="Arial" charset="0"/>
              </a:rPr>
              <a:t> =	11 900	11 400	N/mm²</a:t>
            </a:r>
          </a:p>
          <a:p>
            <a:pPr marL="285750" lvl="3" indent="-285750">
              <a:buFont typeface="Symbol" panose="05050102010706020507" pitchFamily="18" charset="2"/>
              <a:buChar char=""/>
              <a:defRPr/>
            </a:pPr>
            <a:r>
              <a:rPr lang="en-US" sz="1600" b="1" dirty="0" err="1" smtClean="0">
                <a:solidFill>
                  <a:srgbClr val="002956"/>
                </a:solidFill>
                <a:latin typeface="Arial" charset="0"/>
              </a:rPr>
              <a:t>f</a:t>
            </a:r>
            <a:r>
              <a:rPr lang="en-US" sz="1600" b="1" baseline="-25000" dirty="0" err="1" smtClean="0">
                <a:solidFill>
                  <a:srgbClr val="002956"/>
                </a:solidFill>
                <a:latin typeface="Arial" charset="0"/>
              </a:rPr>
              <a:t>m,g,k</a:t>
            </a:r>
            <a:r>
              <a:rPr lang="en-US" sz="1600" b="1" dirty="0" smtClean="0">
                <a:solidFill>
                  <a:srgbClr val="002956"/>
                </a:solidFill>
                <a:latin typeface="Arial" charset="0"/>
              </a:rPr>
              <a:t> =		28,4		29,1		N/mm²</a:t>
            </a:r>
          </a:p>
          <a:p>
            <a:pPr marL="285750" lvl="3" indent="-285750">
              <a:buFont typeface="Symbol" panose="05050102010706020507" pitchFamily="18" charset="2"/>
              <a:buChar char=""/>
              <a:defRPr/>
            </a:pPr>
            <a:r>
              <a:rPr lang="en-US" sz="1600" b="1" dirty="0" smtClean="0">
                <a:solidFill>
                  <a:srgbClr val="002956"/>
                </a:solidFill>
                <a:latin typeface="Arial" charset="0"/>
                <a:sym typeface="Symbol"/>
              </a:rPr>
              <a:t></a:t>
            </a:r>
            <a:r>
              <a:rPr lang="en-US" sz="1600" b="1" baseline="-25000" dirty="0" err="1" smtClean="0">
                <a:solidFill>
                  <a:srgbClr val="002956"/>
                </a:solidFill>
                <a:latin typeface="Arial" charset="0"/>
                <a:sym typeface="Symbol"/>
              </a:rPr>
              <a:t>g,k</a:t>
            </a:r>
            <a:r>
              <a:rPr lang="en-US" sz="1600" b="1" dirty="0" smtClean="0">
                <a:solidFill>
                  <a:srgbClr val="002956"/>
                </a:solidFill>
                <a:latin typeface="Arial" charset="0"/>
                <a:sym typeface="Symbol"/>
              </a:rPr>
              <a:t> =		624		628		kg/m</a:t>
            </a:r>
            <a:r>
              <a:rPr lang="en-US" sz="1600" b="1" baseline="30000" dirty="0" smtClean="0">
                <a:solidFill>
                  <a:srgbClr val="002956"/>
                </a:solidFill>
                <a:latin typeface="Arial" charset="0"/>
                <a:sym typeface="Symbol"/>
              </a:rPr>
              <a:t>3</a:t>
            </a:r>
            <a:endParaRPr lang="en-US" sz="1600" b="1" baseline="30000" dirty="0" smtClean="0">
              <a:solidFill>
                <a:srgbClr val="002956"/>
              </a:solidFill>
              <a:latin typeface="Arial" charset="0"/>
            </a:endParaRPr>
          </a:p>
          <a:p>
            <a:pPr marL="1906588" lvl="3" indent="-342900">
              <a:buFont typeface="Arial" panose="020B0604020202020204" pitchFamily="34" charset="0"/>
              <a:buChar char="−"/>
              <a:defRPr/>
            </a:pPr>
            <a:endParaRPr lang="en-US" sz="1800" b="1" dirty="0">
              <a:solidFill>
                <a:srgbClr val="00295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24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1608197" y="410571"/>
            <a:ext cx="8302506" cy="83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5" rIns="91428" bIns="45715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indent="-65088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indent="-193675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fr-FR" altLang="fr-FR" sz="2400" b="1" dirty="0" err="1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fr-FR" altLang="fr-FR" sz="24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4.3. Production &amp; testing of glued laminated hardwood </a:t>
            </a:r>
            <a:r>
              <a:rPr lang="en-US" sz="24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timber</a:t>
            </a:r>
            <a:endParaRPr lang="fr-FR" altLang="fr-FR" sz="2900" b="1" dirty="0">
              <a:solidFill>
                <a:srgbClr val="002956"/>
              </a:solidFill>
            </a:endParaRPr>
          </a:p>
        </p:txBody>
      </p:sp>
      <p:sp>
        <p:nvSpPr>
          <p:cNvPr id="124945" name="Text Box 17"/>
          <p:cNvSpPr txBox="1">
            <a:spLocks noChangeArrowheads="1"/>
          </p:cNvSpPr>
          <p:nvPr/>
        </p:nvSpPr>
        <p:spPr bwMode="auto">
          <a:xfrm>
            <a:off x="1038679" y="1308300"/>
            <a:ext cx="9156700" cy="264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863600" lvl="1" indent="-342900">
              <a:buFont typeface="Courier New" panose="02070309020205020404" pitchFamily="49" charset="0"/>
              <a:buChar char="o"/>
              <a:defRPr/>
            </a:pPr>
            <a:endParaRPr lang="en-US" sz="2000" b="1" dirty="0" smtClean="0">
              <a:solidFill>
                <a:srgbClr val="002956"/>
              </a:solidFill>
              <a:latin typeface="Arial" charset="0"/>
            </a:endParaRPr>
          </a:p>
          <a:p>
            <a:pPr marL="863600" lvl="1" indent="-342900">
              <a:buFont typeface="Wingdings 2" panose="05020102010507070707" pitchFamily="18" charset="2"/>
              <a:buChar char=""/>
              <a:defRPr/>
            </a:pP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October 2015 – February 2016</a:t>
            </a:r>
          </a:p>
          <a:p>
            <a:pPr marL="863600" lvl="1" indent="-342900">
              <a:buFont typeface="Courier New" panose="02070309020205020404" pitchFamily="49" charset="0"/>
              <a:buChar char="o"/>
              <a:defRPr/>
            </a:pPr>
            <a:endParaRPr lang="fr-FR" sz="2000" b="1" dirty="0" smtClean="0">
              <a:solidFill>
                <a:schemeClr val="tx2">
                  <a:lumMod val="20000"/>
                  <a:lumOff val="80000"/>
                </a:schemeClr>
              </a:solidFill>
              <a:latin typeface="Arial" charset="0"/>
            </a:endParaRP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en-US" sz="1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First prototype production at SIMONIN and testing at FCBA</a:t>
            </a: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en-US" sz="1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Homogeneous glulam from D24 oak laminations</a:t>
            </a: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endParaRPr lang="en-US" sz="1800" b="1" dirty="0" smtClean="0">
              <a:solidFill>
                <a:srgbClr val="002956"/>
              </a:solidFill>
              <a:latin typeface="Arial" charset="0"/>
            </a:endParaRP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en-US" sz="1800" b="1" dirty="0" smtClean="0">
                <a:solidFill>
                  <a:srgbClr val="002956"/>
                </a:solidFill>
                <a:latin typeface="Arial" charset="0"/>
              </a:rPr>
              <a:t>Bending tests on beams </a:t>
            </a:r>
            <a:r>
              <a:rPr lang="en-US" sz="1800" b="1" dirty="0">
                <a:solidFill>
                  <a:srgbClr val="002956"/>
                </a:solidFill>
                <a:latin typeface="Arial" charset="0"/>
              </a:rPr>
              <a:t>acc. EN 14080 annex </a:t>
            </a:r>
            <a:r>
              <a:rPr lang="en-US" sz="1800" b="1" dirty="0" smtClean="0">
                <a:solidFill>
                  <a:srgbClr val="002956"/>
                </a:solidFill>
                <a:latin typeface="Arial" charset="0"/>
              </a:rPr>
              <a:t>E :</a:t>
            </a:r>
          </a:p>
          <a:p>
            <a:pPr marL="1384300" lvl="2" indent="-342900">
              <a:buFont typeface="Symbol" panose="05050102010706020507" pitchFamily="18" charset="2"/>
              <a:buChar char="®"/>
              <a:defRPr/>
            </a:pPr>
            <a:endParaRPr lang="en-US" sz="1800" b="1" dirty="0" smtClean="0">
              <a:solidFill>
                <a:srgbClr val="002956"/>
              </a:solidFill>
              <a:latin typeface="Arial" charset="0"/>
            </a:endParaRPr>
          </a:p>
          <a:p>
            <a:pPr marL="1906588" lvl="3" indent="-342900">
              <a:buFont typeface="Symbol" panose="05050102010706020507" pitchFamily="18" charset="2"/>
              <a:buChar char="®"/>
              <a:defRPr/>
            </a:pPr>
            <a:r>
              <a:rPr lang="en-US" sz="1600" b="1" dirty="0" smtClean="0">
                <a:solidFill>
                  <a:srgbClr val="002956"/>
                </a:solidFill>
                <a:latin typeface="Arial" charset="0"/>
              </a:rPr>
              <a:t>Mode of failure</a:t>
            </a:r>
            <a:endParaRPr lang="en-US" sz="1600" b="1" dirty="0">
              <a:solidFill>
                <a:srgbClr val="002956"/>
              </a:solidFill>
              <a:latin typeface="Arial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10688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2617788"/>
            <a:ext cx="106886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en-US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Archives MesDocs\TEMP\EU hardwood 2015\FLEXION\Photos295\P12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189" y="4102070"/>
            <a:ext cx="3889261" cy="291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Archives MesDocs\TEMP\EU hardwood 2015\FLEXION\Photos295\P12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117" y="4102070"/>
            <a:ext cx="3889262" cy="291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36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1608197" y="410571"/>
            <a:ext cx="8302506" cy="83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5" rIns="91428" bIns="45715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indent="-65088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indent="-193675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fr-FR" altLang="fr-FR" sz="2400" b="1" dirty="0" err="1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fr-FR" altLang="fr-FR" sz="24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4.3. Production &amp; testing of glued laminated hardwood </a:t>
            </a:r>
            <a:r>
              <a:rPr lang="en-US" sz="24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timber</a:t>
            </a:r>
            <a:endParaRPr lang="fr-FR" altLang="fr-FR" sz="2900" b="1" dirty="0">
              <a:solidFill>
                <a:srgbClr val="002956"/>
              </a:solidFill>
            </a:endParaRPr>
          </a:p>
        </p:txBody>
      </p:sp>
      <p:sp>
        <p:nvSpPr>
          <p:cNvPr id="124945" name="Text Box 17"/>
          <p:cNvSpPr txBox="1">
            <a:spLocks noChangeArrowheads="1"/>
          </p:cNvSpPr>
          <p:nvPr/>
        </p:nvSpPr>
        <p:spPr bwMode="auto">
          <a:xfrm>
            <a:off x="1038679" y="1308300"/>
            <a:ext cx="9156700" cy="264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863600" lvl="1" indent="-342900">
              <a:buFont typeface="Courier New" panose="02070309020205020404" pitchFamily="49" charset="0"/>
              <a:buChar char="o"/>
              <a:defRPr/>
            </a:pPr>
            <a:endParaRPr lang="en-US" sz="2000" b="1" dirty="0" smtClean="0">
              <a:solidFill>
                <a:srgbClr val="002956"/>
              </a:solidFill>
              <a:latin typeface="Arial" charset="0"/>
            </a:endParaRPr>
          </a:p>
          <a:p>
            <a:pPr marL="863600" lvl="1" indent="-342900">
              <a:buFont typeface="Wingdings 2" panose="05020102010507070707" pitchFamily="18" charset="2"/>
              <a:buChar char=""/>
              <a:defRPr/>
            </a:pP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October </a:t>
            </a: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2015 – </a:t>
            </a: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F</a:t>
            </a: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ebruary 2016</a:t>
            </a:r>
          </a:p>
          <a:p>
            <a:pPr marL="863600" lvl="1" indent="-342900">
              <a:buFont typeface="Courier New" panose="02070309020205020404" pitchFamily="49" charset="0"/>
              <a:buChar char="o"/>
              <a:defRPr/>
            </a:pPr>
            <a:endParaRPr lang="fr-FR" sz="2000" b="1" dirty="0">
              <a:solidFill>
                <a:schemeClr val="tx2">
                  <a:lumMod val="20000"/>
                  <a:lumOff val="80000"/>
                </a:schemeClr>
              </a:solidFill>
              <a:latin typeface="Arial" charset="0"/>
            </a:endParaRP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en-US" sz="1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First prototype production </a:t>
            </a:r>
            <a:r>
              <a:rPr lang="en-US" sz="1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at </a:t>
            </a:r>
            <a:r>
              <a:rPr lang="en-US" sz="1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SIMONIN and testing at FCBA</a:t>
            </a: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en-US" sz="1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Homogeneous glulam from D24 oak laminations</a:t>
            </a: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endParaRPr lang="en-US" sz="1800" b="1" dirty="0">
              <a:solidFill>
                <a:srgbClr val="002956"/>
              </a:solidFill>
              <a:latin typeface="Arial" charset="0"/>
            </a:endParaRP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en-US" sz="1800" b="1" dirty="0" smtClean="0">
                <a:solidFill>
                  <a:srgbClr val="002956"/>
                </a:solidFill>
                <a:latin typeface="Arial" charset="0"/>
              </a:rPr>
              <a:t>Bending tests on beams </a:t>
            </a:r>
            <a:r>
              <a:rPr lang="en-US" sz="1800" b="1" dirty="0">
                <a:solidFill>
                  <a:srgbClr val="002956"/>
                </a:solidFill>
                <a:latin typeface="Arial" charset="0"/>
              </a:rPr>
              <a:t>acc. EN 14080 annex </a:t>
            </a:r>
            <a:r>
              <a:rPr lang="en-US" sz="1800" b="1" dirty="0" smtClean="0">
                <a:solidFill>
                  <a:srgbClr val="002956"/>
                </a:solidFill>
                <a:latin typeface="Arial" charset="0"/>
              </a:rPr>
              <a:t>E :</a:t>
            </a:r>
            <a:endParaRPr lang="en-US" sz="1800" b="1" dirty="0">
              <a:solidFill>
                <a:srgbClr val="002956"/>
              </a:solidFill>
              <a:latin typeface="Arial" charset="0"/>
            </a:endParaRPr>
          </a:p>
          <a:p>
            <a:pPr marL="1384300" lvl="2" indent="-342900">
              <a:buFont typeface="Symbol" panose="05050102010706020507" pitchFamily="18" charset="2"/>
              <a:buChar char="®"/>
              <a:defRPr/>
            </a:pPr>
            <a:endParaRPr lang="en-US" sz="1800" b="1" dirty="0" smtClean="0">
              <a:solidFill>
                <a:srgbClr val="002956"/>
              </a:solidFill>
              <a:latin typeface="Arial" charset="0"/>
            </a:endParaRPr>
          </a:p>
          <a:p>
            <a:pPr marL="1906588" lvl="3" indent="-342900">
              <a:buFont typeface="Symbol" panose="05050102010706020507" pitchFamily="18" charset="2"/>
              <a:buChar char="®"/>
              <a:defRPr/>
            </a:pPr>
            <a:r>
              <a:rPr lang="en-US" sz="1600" b="1" dirty="0" smtClean="0">
                <a:solidFill>
                  <a:srgbClr val="002956"/>
                </a:solidFill>
                <a:latin typeface="Arial" charset="0"/>
              </a:rPr>
              <a:t>Crack propagation</a:t>
            </a:r>
            <a:endParaRPr lang="en-US" sz="1600" b="1" dirty="0">
              <a:solidFill>
                <a:srgbClr val="002956"/>
              </a:solidFill>
              <a:latin typeface="Arial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10688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2617788"/>
            <a:ext cx="106886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en-US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Archives MesDocs\TEMP\EU hardwood 2015\FLEXION\photosMOE\Poutre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115" y="4175426"/>
            <a:ext cx="9368523" cy="223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62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1608197" y="410571"/>
            <a:ext cx="8302506" cy="83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5" rIns="91428" bIns="45715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indent="-65088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indent="-193675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fr-FR" altLang="fr-FR" sz="2400" b="1" dirty="0" err="1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fr-FR" altLang="fr-FR" sz="24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4.3. Production &amp; testing of glued laminated hardwood </a:t>
            </a:r>
            <a:r>
              <a:rPr lang="en-US" sz="24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timber</a:t>
            </a:r>
            <a:endParaRPr lang="fr-FR" altLang="fr-FR" sz="2900" b="1" dirty="0">
              <a:solidFill>
                <a:srgbClr val="002956"/>
              </a:solidFill>
            </a:endParaRPr>
          </a:p>
        </p:txBody>
      </p:sp>
      <p:sp>
        <p:nvSpPr>
          <p:cNvPr id="124945" name="Text Box 17"/>
          <p:cNvSpPr txBox="1">
            <a:spLocks noChangeArrowheads="1"/>
          </p:cNvSpPr>
          <p:nvPr/>
        </p:nvSpPr>
        <p:spPr bwMode="auto">
          <a:xfrm>
            <a:off x="1038679" y="1308300"/>
            <a:ext cx="91567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863600" lvl="1" indent="-342900">
              <a:buFont typeface="Courier New" panose="02070309020205020404" pitchFamily="49" charset="0"/>
              <a:buChar char="o"/>
              <a:defRPr/>
            </a:pPr>
            <a:endParaRPr lang="en-US" sz="2000" b="1" dirty="0" smtClean="0">
              <a:solidFill>
                <a:srgbClr val="002956"/>
              </a:solidFill>
              <a:latin typeface="Arial" charset="0"/>
            </a:endParaRPr>
          </a:p>
          <a:p>
            <a:pPr marL="863600" lvl="1" indent="-342900">
              <a:buFont typeface="Wingdings 2" panose="05020102010507070707" pitchFamily="18" charset="2"/>
              <a:buChar char=""/>
              <a:defRPr/>
            </a:pP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October </a:t>
            </a: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2015 – </a:t>
            </a: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F</a:t>
            </a: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ebruary 2016</a:t>
            </a:r>
          </a:p>
          <a:p>
            <a:pPr marL="863600" lvl="1" indent="-342900">
              <a:buFont typeface="Courier New" panose="02070309020205020404" pitchFamily="49" charset="0"/>
              <a:buChar char="o"/>
              <a:defRPr/>
            </a:pPr>
            <a:endParaRPr lang="fr-FR" sz="2000" b="1" dirty="0">
              <a:solidFill>
                <a:schemeClr val="tx2">
                  <a:lumMod val="20000"/>
                  <a:lumOff val="80000"/>
                </a:schemeClr>
              </a:solidFill>
              <a:latin typeface="Arial" charset="0"/>
            </a:endParaRP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en-US" sz="1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First prototype production </a:t>
            </a:r>
            <a:r>
              <a:rPr lang="en-US" sz="1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at </a:t>
            </a:r>
            <a:r>
              <a:rPr lang="en-US" sz="1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SIMONIN and testing at FCBA</a:t>
            </a: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en-US" sz="1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Homogeneous glulam from D24 oak laminations</a:t>
            </a: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endParaRPr lang="en-US" sz="1800" b="1" dirty="0">
              <a:solidFill>
                <a:srgbClr val="002956"/>
              </a:solidFill>
              <a:latin typeface="Arial" charset="0"/>
            </a:endParaRP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en-US" sz="1800" b="1" dirty="0" smtClean="0">
                <a:solidFill>
                  <a:srgbClr val="002956"/>
                </a:solidFill>
                <a:latin typeface="Arial" charset="0"/>
              </a:rPr>
              <a:t>Bending tests on finger jointed laminations acc. EN 14080 annex E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10688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2617788"/>
            <a:ext cx="106886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en-US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1755058" y="4253408"/>
            <a:ext cx="446000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285750" lvl="3" indent="-285750">
              <a:buFont typeface="Symbol" panose="05050102010706020507" pitchFamily="18" charset="2"/>
              <a:buChar char="®"/>
              <a:defRPr/>
            </a:pPr>
            <a:r>
              <a:rPr lang="en-US" sz="1600" b="1" dirty="0" smtClean="0">
                <a:solidFill>
                  <a:srgbClr val="002956"/>
                </a:solidFill>
                <a:latin typeface="Arial" charset="0"/>
              </a:rPr>
              <a:t>See Access data base, march 2016, for detailed results</a:t>
            </a:r>
          </a:p>
          <a:p>
            <a:pPr marL="285750" lvl="3" indent="-285750">
              <a:buFont typeface="Symbol" panose="05050102010706020507" pitchFamily="18" charset="2"/>
              <a:buChar char="®"/>
              <a:defRPr/>
            </a:pPr>
            <a:endParaRPr lang="en-US" sz="1600" b="1" dirty="0">
              <a:solidFill>
                <a:srgbClr val="002956"/>
              </a:solidFill>
              <a:latin typeface="Arial" charset="0"/>
            </a:endParaRPr>
          </a:p>
          <a:p>
            <a:pPr marL="285750" lvl="3" indent="-285750">
              <a:buFont typeface="Symbol" panose="05050102010706020507" pitchFamily="18" charset="2"/>
              <a:buChar char="®"/>
              <a:defRPr/>
            </a:pPr>
            <a:r>
              <a:rPr lang="en-US" sz="1600" b="1" dirty="0" smtClean="0">
                <a:solidFill>
                  <a:srgbClr val="002956"/>
                </a:solidFill>
                <a:latin typeface="Arial" charset="0"/>
              </a:rPr>
              <a:t>See Excel template, may 2016, for synthesis results</a:t>
            </a:r>
          </a:p>
          <a:p>
            <a:pPr marL="285750" lvl="3" indent="-285750">
              <a:buFont typeface="Symbol" panose="05050102010706020507" pitchFamily="18" charset="2"/>
              <a:buChar char="®"/>
              <a:defRPr/>
            </a:pPr>
            <a:endParaRPr lang="en-US" sz="1600" b="1" dirty="0">
              <a:solidFill>
                <a:srgbClr val="002956"/>
              </a:solidFill>
              <a:latin typeface="Arial" charset="0"/>
            </a:endParaRPr>
          </a:p>
          <a:p>
            <a:pPr marL="285750" lvl="3" indent="-285750">
              <a:buFont typeface="Symbol" panose="05050102010706020507" pitchFamily="18" charset="2"/>
              <a:buChar char=""/>
              <a:defRPr/>
            </a:pPr>
            <a:r>
              <a:rPr lang="en-US" sz="1600" b="1" dirty="0" err="1" smtClean="0">
                <a:solidFill>
                  <a:srgbClr val="002956"/>
                </a:solidFill>
                <a:latin typeface="Arial" charset="0"/>
              </a:rPr>
              <a:t>f</a:t>
            </a:r>
            <a:r>
              <a:rPr lang="en-US" sz="1600" b="1" baseline="-25000" dirty="0" err="1" smtClean="0">
                <a:solidFill>
                  <a:srgbClr val="002956"/>
                </a:solidFill>
                <a:latin typeface="Arial" charset="0"/>
              </a:rPr>
              <a:t>m,j,k</a:t>
            </a:r>
            <a:r>
              <a:rPr lang="en-US" sz="1600" b="1" dirty="0" smtClean="0">
                <a:solidFill>
                  <a:srgbClr val="002956"/>
                </a:solidFill>
                <a:latin typeface="Arial" charset="0"/>
              </a:rPr>
              <a:t> = </a:t>
            </a:r>
            <a:r>
              <a:rPr lang="en-US" sz="1600" b="1" dirty="0" smtClean="0">
                <a:solidFill>
                  <a:srgbClr val="FF9933"/>
                </a:solidFill>
                <a:latin typeface="Arial" charset="0"/>
              </a:rPr>
              <a:t>30,1</a:t>
            </a:r>
            <a:r>
              <a:rPr lang="en-US" sz="1600" b="1" dirty="0" smtClean="0">
                <a:solidFill>
                  <a:srgbClr val="002956"/>
                </a:solidFill>
                <a:latin typeface="Arial" charset="0"/>
              </a:rPr>
              <a:t> N/mm²</a:t>
            </a:r>
          </a:p>
          <a:p>
            <a:pPr marL="285750" lvl="3" indent="-285750">
              <a:buFont typeface="Symbol" panose="05050102010706020507" pitchFamily="18" charset="2"/>
              <a:buChar char=""/>
              <a:defRPr/>
            </a:pPr>
            <a:endParaRPr lang="en-US" sz="1600" b="1" dirty="0" smtClean="0">
              <a:solidFill>
                <a:srgbClr val="002956"/>
              </a:solidFill>
              <a:latin typeface="Arial" charset="0"/>
            </a:endParaRPr>
          </a:p>
          <a:p>
            <a:pPr marL="285750" lvl="3" indent="-285750">
              <a:buFont typeface="Symbol" panose="05050102010706020507" pitchFamily="18" charset="2"/>
              <a:buChar char=""/>
              <a:defRPr/>
            </a:pPr>
            <a:r>
              <a:rPr lang="en-US" sz="1600" b="1" dirty="0" smtClean="0">
                <a:solidFill>
                  <a:srgbClr val="002956"/>
                </a:solidFill>
                <a:latin typeface="Arial" charset="0"/>
              </a:rPr>
              <a:t>Mode </a:t>
            </a:r>
            <a:r>
              <a:rPr lang="en-US" sz="1600" b="1" dirty="0">
                <a:solidFill>
                  <a:srgbClr val="002956"/>
                </a:solidFill>
                <a:latin typeface="Arial" charset="0"/>
              </a:rPr>
              <a:t>of failure : A2 and </a:t>
            </a:r>
            <a:r>
              <a:rPr lang="en-US" sz="1600" b="1" dirty="0" smtClean="0">
                <a:solidFill>
                  <a:srgbClr val="002956"/>
                </a:solidFill>
                <a:latin typeface="Arial" charset="0"/>
              </a:rPr>
              <a:t>A3</a:t>
            </a:r>
            <a:endParaRPr lang="en-US" sz="1600" b="1" dirty="0">
              <a:solidFill>
                <a:srgbClr val="002956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779" y="403597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750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1608197" y="410571"/>
            <a:ext cx="8302506" cy="83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5" rIns="91428" bIns="45715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indent="-65088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indent="-193675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fr-FR" altLang="fr-FR" sz="2400" b="1" dirty="0" err="1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fr-FR" altLang="fr-FR" sz="24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4.3. Production &amp; testing of glued laminated hardwood </a:t>
            </a:r>
            <a:r>
              <a:rPr lang="en-US" sz="24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timber</a:t>
            </a:r>
            <a:endParaRPr lang="fr-FR" altLang="fr-FR" sz="2900" b="1" dirty="0">
              <a:solidFill>
                <a:srgbClr val="002956"/>
              </a:solidFill>
            </a:endParaRPr>
          </a:p>
        </p:txBody>
      </p:sp>
      <p:sp>
        <p:nvSpPr>
          <p:cNvPr id="124945" name="Text Box 17"/>
          <p:cNvSpPr txBox="1">
            <a:spLocks noChangeArrowheads="1"/>
          </p:cNvSpPr>
          <p:nvPr/>
        </p:nvSpPr>
        <p:spPr bwMode="auto">
          <a:xfrm>
            <a:off x="1038679" y="1308300"/>
            <a:ext cx="8424635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863600" lvl="1" indent="-342900">
              <a:buFont typeface="Courier New" panose="02070309020205020404" pitchFamily="49" charset="0"/>
              <a:buChar char="o"/>
              <a:defRPr/>
            </a:pPr>
            <a:endParaRPr lang="en-US" sz="2000" b="1" dirty="0" smtClean="0">
              <a:solidFill>
                <a:srgbClr val="002956"/>
              </a:solidFill>
              <a:latin typeface="Arial" charset="0"/>
            </a:endParaRPr>
          </a:p>
          <a:p>
            <a:pPr marL="863600" lvl="1" indent="-342900">
              <a:buFont typeface="Wingdings 2" panose="05020102010507070707" pitchFamily="18" charset="2"/>
              <a:buChar char=""/>
              <a:defRPr/>
            </a:pP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October </a:t>
            </a: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2015 – </a:t>
            </a: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F</a:t>
            </a: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ebruary 2016</a:t>
            </a:r>
          </a:p>
          <a:p>
            <a:pPr marL="863600" lvl="1" indent="-342900">
              <a:buFont typeface="Courier New" panose="02070309020205020404" pitchFamily="49" charset="0"/>
              <a:buChar char="o"/>
              <a:defRPr/>
            </a:pPr>
            <a:endParaRPr lang="fr-FR" sz="2000" b="1" dirty="0">
              <a:solidFill>
                <a:schemeClr val="tx2">
                  <a:lumMod val="20000"/>
                  <a:lumOff val="80000"/>
                </a:schemeClr>
              </a:solidFill>
              <a:latin typeface="Arial" charset="0"/>
            </a:endParaRP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en-US" sz="1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First prototype production </a:t>
            </a:r>
            <a:r>
              <a:rPr lang="en-US" sz="1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at </a:t>
            </a:r>
            <a:r>
              <a:rPr lang="en-US" sz="1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SIMONIN and testing at FCBA</a:t>
            </a: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en-US" sz="1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Homogeneous glulam from D24 oak laminations</a:t>
            </a: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endParaRPr lang="en-US" sz="1800" b="1" dirty="0">
              <a:solidFill>
                <a:srgbClr val="002956"/>
              </a:solidFill>
              <a:latin typeface="Arial" charset="0"/>
            </a:endParaRP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en-US" sz="1800" b="1" dirty="0" smtClean="0">
                <a:solidFill>
                  <a:srgbClr val="002956"/>
                </a:solidFill>
                <a:latin typeface="Arial" charset="0"/>
              </a:rPr>
              <a:t>Delamination tests on full glue laminated beams cross section acc. EN 14080, annex C, method B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10688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2617788"/>
            <a:ext cx="106886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en-US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3700337"/>
              </p:ext>
            </p:extLst>
          </p:nvPr>
        </p:nvGraphicFramePr>
        <p:xfrm>
          <a:off x="1216025" y="3928723"/>
          <a:ext cx="4543425" cy="3014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2978832"/>
              </p:ext>
            </p:extLst>
          </p:nvPr>
        </p:nvGraphicFramePr>
        <p:xfrm>
          <a:off x="5617029" y="3928723"/>
          <a:ext cx="4591050" cy="3014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5" name="Connecteur droit 4"/>
          <p:cNvCxnSpPr/>
          <p:nvPr/>
        </p:nvCxnSpPr>
        <p:spPr>
          <a:xfrm>
            <a:off x="2002971" y="5385253"/>
            <a:ext cx="27432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6432096" y="4909003"/>
            <a:ext cx="27432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/>
        </p:nvCxnSpPr>
        <p:spPr>
          <a:xfrm>
            <a:off x="6470196" y="5427889"/>
            <a:ext cx="27432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6441621" y="5961289"/>
            <a:ext cx="27432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024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1608197" y="410571"/>
            <a:ext cx="8302506" cy="83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5" rIns="91428" bIns="45715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indent="-65088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indent="-193675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fr-FR" altLang="fr-FR" sz="2400" b="1" dirty="0" err="1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fr-FR" altLang="fr-FR" sz="24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4.3. Production &amp; testing of glued laminated hardwood </a:t>
            </a:r>
            <a:r>
              <a:rPr lang="en-US" sz="24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timber</a:t>
            </a:r>
            <a:endParaRPr lang="fr-FR" altLang="fr-FR" sz="2900" b="1" dirty="0">
              <a:solidFill>
                <a:srgbClr val="002956"/>
              </a:solidFill>
            </a:endParaRPr>
          </a:p>
        </p:txBody>
      </p:sp>
      <p:sp>
        <p:nvSpPr>
          <p:cNvPr id="124945" name="Text Box 17"/>
          <p:cNvSpPr txBox="1">
            <a:spLocks noChangeArrowheads="1"/>
          </p:cNvSpPr>
          <p:nvPr/>
        </p:nvSpPr>
        <p:spPr bwMode="auto">
          <a:xfrm>
            <a:off x="1038679" y="1308300"/>
            <a:ext cx="8555264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863600" lvl="1" indent="-342900">
              <a:buFont typeface="Courier New" panose="02070309020205020404" pitchFamily="49" charset="0"/>
              <a:buChar char="o"/>
              <a:defRPr/>
            </a:pPr>
            <a:endParaRPr lang="en-US" sz="2000" b="1" dirty="0" smtClean="0">
              <a:solidFill>
                <a:srgbClr val="002956"/>
              </a:solidFill>
              <a:latin typeface="Arial" charset="0"/>
            </a:endParaRPr>
          </a:p>
          <a:p>
            <a:pPr marL="863600" lvl="1" indent="-342900">
              <a:buFont typeface="Wingdings 2" panose="05020102010507070707" pitchFamily="18" charset="2"/>
              <a:buChar char=""/>
              <a:defRPr/>
            </a:pP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October </a:t>
            </a: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2015 – </a:t>
            </a: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F</a:t>
            </a: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ebruary 2016</a:t>
            </a:r>
          </a:p>
          <a:p>
            <a:pPr marL="863600" lvl="1" indent="-342900">
              <a:buFont typeface="Courier New" panose="02070309020205020404" pitchFamily="49" charset="0"/>
              <a:buChar char="o"/>
              <a:defRPr/>
            </a:pPr>
            <a:endParaRPr lang="fr-FR" sz="2000" b="1" dirty="0">
              <a:solidFill>
                <a:schemeClr val="tx2">
                  <a:lumMod val="20000"/>
                  <a:lumOff val="80000"/>
                </a:schemeClr>
              </a:solidFill>
              <a:latin typeface="Arial" charset="0"/>
            </a:endParaRP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en-US" sz="1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First prototype production </a:t>
            </a:r>
            <a:r>
              <a:rPr lang="en-US" sz="1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at </a:t>
            </a:r>
            <a:r>
              <a:rPr lang="en-US" sz="1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SIMONIN and testing at FCBA</a:t>
            </a: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en-US" sz="1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Homogeneous glulam from D24 oak laminations</a:t>
            </a: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endParaRPr lang="en-US" sz="1800" b="1" dirty="0">
              <a:solidFill>
                <a:srgbClr val="002956"/>
              </a:solidFill>
              <a:latin typeface="Arial" charset="0"/>
            </a:endParaRP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en-US" sz="1800" b="1" dirty="0">
                <a:solidFill>
                  <a:srgbClr val="002956"/>
                </a:solidFill>
                <a:latin typeface="Arial" charset="0"/>
              </a:rPr>
              <a:t>Delamination tests on full </a:t>
            </a:r>
            <a:r>
              <a:rPr lang="en-US" sz="1800" b="1" dirty="0" smtClean="0">
                <a:solidFill>
                  <a:srgbClr val="002956"/>
                </a:solidFill>
                <a:latin typeface="Arial" charset="0"/>
              </a:rPr>
              <a:t>glue laminated </a:t>
            </a:r>
            <a:r>
              <a:rPr lang="en-US" sz="1800" b="1" dirty="0">
                <a:solidFill>
                  <a:srgbClr val="002956"/>
                </a:solidFill>
                <a:latin typeface="Arial" charset="0"/>
              </a:rPr>
              <a:t>beams cross section acc. EN 14080, annex C, method B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10688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2617788"/>
            <a:ext cx="106886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en-US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Archives MesDocs\TEMP\EU hardwood 2016\QUALITE COLLAGE\IMG_1932 (Small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104" y="4093028"/>
            <a:ext cx="260985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Archives MesDocs\TEMP\EU hardwood 2016\QUALITE COLLAGE\IMG_1931 (Small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807" y="4093028"/>
            <a:ext cx="2690572" cy="285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Archives MesDocs\TEMP\EU hardwood 2016\QUALITE COLLAGE\IMG_1930 (Small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498" y="4093028"/>
            <a:ext cx="2366557" cy="268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39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1608197" y="410571"/>
            <a:ext cx="8302506" cy="83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5" rIns="91428" bIns="45715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indent="-65088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indent="-193675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fr-FR" altLang="fr-FR" sz="2400" b="1" dirty="0" err="1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fr-FR" altLang="fr-FR" sz="24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4.3. Production &amp; testing of glued laminated hardwood </a:t>
            </a:r>
            <a:r>
              <a:rPr lang="en-US" sz="24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timber</a:t>
            </a:r>
            <a:endParaRPr lang="fr-FR" altLang="fr-FR" sz="2900" b="1" dirty="0">
              <a:solidFill>
                <a:srgbClr val="002956"/>
              </a:solidFill>
            </a:endParaRPr>
          </a:p>
        </p:txBody>
      </p:sp>
      <p:sp>
        <p:nvSpPr>
          <p:cNvPr id="124945" name="Text Box 17"/>
          <p:cNvSpPr txBox="1">
            <a:spLocks noChangeArrowheads="1"/>
          </p:cNvSpPr>
          <p:nvPr/>
        </p:nvSpPr>
        <p:spPr bwMode="auto">
          <a:xfrm>
            <a:off x="642938" y="1308300"/>
            <a:ext cx="8315326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863600" lvl="1" indent="-342900">
              <a:buFont typeface="Courier New" panose="02070309020205020404" pitchFamily="49" charset="0"/>
              <a:buChar char="o"/>
              <a:defRPr/>
            </a:pPr>
            <a:endParaRPr lang="en-US" sz="2000" b="1" dirty="0" smtClean="0">
              <a:solidFill>
                <a:schemeClr val="tx2">
                  <a:lumMod val="20000"/>
                  <a:lumOff val="80000"/>
                </a:schemeClr>
              </a:solidFill>
              <a:latin typeface="Arial" charset="0"/>
            </a:endParaRPr>
          </a:p>
          <a:p>
            <a:pPr marL="863600" lvl="1" indent="-342900">
              <a:buFont typeface="Wingdings 2" panose="05020102010507070707" pitchFamily="18" charset="2"/>
              <a:buChar char=""/>
              <a:defRPr/>
            </a:pP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October </a:t>
            </a: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2015 – </a:t>
            </a: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F</a:t>
            </a: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ebruary 2016</a:t>
            </a:r>
          </a:p>
          <a:p>
            <a:pPr marL="863600" lvl="1" indent="-342900">
              <a:buFont typeface="Courier New" panose="02070309020205020404" pitchFamily="49" charset="0"/>
              <a:buChar char="o"/>
              <a:defRPr/>
            </a:pPr>
            <a:endParaRPr lang="fr-FR" sz="2000" b="1" dirty="0">
              <a:solidFill>
                <a:schemeClr val="tx2">
                  <a:lumMod val="20000"/>
                  <a:lumOff val="80000"/>
                </a:schemeClr>
              </a:solidFill>
              <a:latin typeface="Arial" charset="0"/>
            </a:endParaRP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en-US" sz="1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First prototype production </a:t>
            </a:r>
            <a:r>
              <a:rPr lang="en-US" sz="1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at </a:t>
            </a:r>
            <a:r>
              <a:rPr lang="en-US" sz="1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SIMONIN and testing at FCBA</a:t>
            </a: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en-US" sz="1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Homogeneous glulam from D24 oak laminations</a:t>
            </a: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endParaRPr lang="en-US" sz="1800" b="1" dirty="0">
              <a:solidFill>
                <a:srgbClr val="002956"/>
              </a:solidFill>
              <a:latin typeface="Arial" charset="0"/>
            </a:endParaRP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en-US" sz="1800" b="1" dirty="0">
                <a:solidFill>
                  <a:srgbClr val="002956"/>
                </a:solidFill>
                <a:latin typeface="Arial" charset="0"/>
              </a:rPr>
              <a:t>Delamination tests on full </a:t>
            </a:r>
            <a:r>
              <a:rPr lang="en-US" sz="1800" b="1" dirty="0" smtClean="0">
                <a:solidFill>
                  <a:srgbClr val="002956"/>
                </a:solidFill>
                <a:latin typeface="Arial" charset="0"/>
              </a:rPr>
              <a:t>glue laminated </a:t>
            </a:r>
            <a:r>
              <a:rPr lang="en-US" sz="1800" b="1" dirty="0">
                <a:solidFill>
                  <a:srgbClr val="002956"/>
                </a:solidFill>
                <a:latin typeface="Arial" charset="0"/>
              </a:rPr>
              <a:t>beams cross section acc. EN 14080, annex C, method B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10688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2617788"/>
            <a:ext cx="106886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en-US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4" name="Graphique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9637374"/>
              </p:ext>
            </p:extLst>
          </p:nvPr>
        </p:nvGraphicFramePr>
        <p:xfrm>
          <a:off x="1092200" y="3928722"/>
          <a:ext cx="4667250" cy="3014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5" name="Graphique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2338597"/>
              </p:ext>
            </p:extLst>
          </p:nvPr>
        </p:nvGraphicFramePr>
        <p:xfrm>
          <a:off x="5759450" y="3928722"/>
          <a:ext cx="4705350" cy="3014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6" name="Connecteur droit 25"/>
          <p:cNvCxnSpPr/>
          <p:nvPr/>
        </p:nvCxnSpPr>
        <p:spPr>
          <a:xfrm>
            <a:off x="1905911" y="5566787"/>
            <a:ext cx="28575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>
            <a:off x="6578145" y="4908096"/>
            <a:ext cx="2781300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6616245" y="5426982"/>
            <a:ext cx="2839812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>
            <a:off x="6587670" y="5960382"/>
            <a:ext cx="2868387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2" name="Picture 2" descr="C:\Archives MesDocs\TEMP\EU Hardwood\Présentations\Seminaire EU Hardwood 2016-03\Images\IMG_1996 (Medium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264" y="2069709"/>
            <a:ext cx="1375210" cy="183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56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1608197" y="410571"/>
            <a:ext cx="8302506" cy="83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5" rIns="91428" bIns="45715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indent="-65088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indent="-193675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fr-FR" altLang="fr-FR" sz="2400" b="1" dirty="0" err="1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fr-FR" altLang="fr-FR" sz="24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4.3. Production &amp; testing of glued laminated hardwood </a:t>
            </a:r>
            <a:r>
              <a:rPr lang="en-US" sz="24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timber</a:t>
            </a:r>
            <a:endParaRPr lang="fr-FR" altLang="fr-FR" sz="2900" b="1" dirty="0">
              <a:solidFill>
                <a:srgbClr val="002956"/>
              </a:solidFill>
            </a:endParaRPr>
          </a:p>
        </p:txBody>
      </p:sp>
      <p:sp>
        <p:nvSpPr>
          <p:cNvPr id="124945" name="Text Box 17"/>
          <p:cNvSpPr txBox="1">
            <a:spLocks noChangeArrowheads="1"/>
          </p:cNvSpPr>
          <p:nvPr/>
        </p:nvSpPr>
        <p:spPr bwMode="auto">
          <a:xfrm>
            <a:off x="1038679" y="1308300"/>
            <a:ext cx="8627835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863600" lvl="1" indent="-342900">
              <a:buFont typeface="Courier New" panose="02070309020205020404" pitchFamily="49" charset="0"/>
              <a:buChar char="o"/>
              <a:defRPr/>
            </a:pPr>
            <a:endParaRPr lang="en-US" sz="2000" b="1" dirty="0" smtClean="0">
              <a:solidFill>
                <a:srgbClr val="002956"/>
              </a:solidFill>
              <a:latin typeface="Arial" charset="0"/>
            </a:endParaRPr>
          </a:p>
          <a:p>
            <a:pPr marL="863600" lvl="1" indent="-342900">
              <a:buFont typeface="Wingdings 2" panose="05020102010507070707" pitchFamily="18" charset="2"/>
              <a:buChar char=""/>
              <a:defRPr/>
            </a:pP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October </a:t>
            </a: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2015 – </a:t>
            </a: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F</a:t>
            </a: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ebruary 2016</a:t>
            </a:r>
          </a:p>
          <a:p>
            <a:pPr marL="863600" lvl="1" indent="-342900">
              <a:buFont typeface="Courier New" panose="02070309020205020404" pitchFamily="49" charset="0"/>
              <a:buChar char="o"/>
              <a:defRPr/>
            </a:pPr>
            <a:endParaRPr lang="fr-FR" sz="2000" b="1" dirty="0">
              <a:solidFill>
                <a:schemeClr val="tx2">
                  <a:lumMod val="20000"/>
                  <a:lumOff val="80000"/>
                </a:schemeClr>
              </a:solidFill>
              <a:latin typeface="Arial" charset="0"/>
            </a:endParaRP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en-US" sz="1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First prototype production </a:t>
            </a:r>
            <a:r>
              <a:rPr lang="en-US" sz="1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at </a:t>
            </a:r>
            <a:r>
              <a:rPr lang="en-US" sz="1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SIMONIN and testing at FCBA</a:t>
            </a: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en-US" sz="1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Homogeneous glulam from D24 oak laminations</a:t>
            </a: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endParaRPr lang="en-US" sz="1800" b="1" dirty="0">
              <a:solidFill>
                <a:srgbClr val="002956"/>
              </a:solidFill>
              <a:latin typeface="Arial" charset="0"/>
            </a:endParaRP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en-US" sz="1800" b="1" dirty="0">
                <a:solidFill>
                  <a:srgbClr val="002956"/>
                </a:solidFill>
                <a:latin typeface="Arial" charset="0"/>
              </a:rPr>
              <a:t>Delamination tests on full </a:t>
            </a:r>
            <a:r>
              <a:rPr lang="en-US" sz="1800" b="1" dirty="0" smtClean="0">
                <a:solidFill>
                  <a:srgbClr val="002956"/>
                </a:solidFill>
                <a:latin typeface="Arial" charset="0"/>
              </a:rPr>
              <a:t>glue laminated </a:t>
            </a:r>
            <a:r>
              <a:rPr lang="en-US" sz="1800" b="1" dirty="0">
                <a:solidFill>
                  <a:srgbClr val="002956"/>
                </a:solidFill>
                <a:latin typeface="Arial" charset="0"/>
              </a:rPr>
              <a:t>beams cross section acc. EN 14080, annex C, method B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10688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2617788"/>
            <a:ext cx="106886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en-US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Archives MesDocs\TEMP\EU hardwood 2016\QUALITE COLLAGE\IMG_1934 (Small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323" y="4070193"/>
            <a:ext cx="3608996" cy="311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Archives MesDocs\TEMP\EU hardwood 2016\QUALITE COLLAGE\IMG_1933 (Small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114" y="4070193"/>
            <a:ext cx="3152846" cy="311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43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1608197" y="410571"/>
            <a:ext cx="8302506" cy="83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5" rIns="91428" bIns="45715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indent="-65088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indent="-193675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fr-FR" altLang="fr-FR" sz="2400" b="1" dirty="0" err="1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fr-FR" altLang="fr-FR" sz="24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4.3. Production &amp; testing of glued laminated hardwood </a:t>
            </a:r>
            <a:r>
              <a:rPr lang="en-US" sz="24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timber</a:t>
            </a:r>
            <a:endParaRPr lang="fr-FR" altLang="fr-FR" sz="2900" b="1" dirty="0">
              <a:solidFill>
                <a:srgbClr val="002956"/>
              </a:solidFill>
            </a:endParaRPr>
          </a:p>
        </p:txBody>
      </p:sp>
      <p:sp>
        <p:nvSpPr>
          <p:cNvPr id="124945" name="Text Box 17"/>
          <p:cNvSpPr txBox="1">
            <a:spLocks noChangeArrowheads="1"/>
          </p:cNvSpPr>
          <p:nvPr/>
        </p:nvSpPr>
        <p:spPr bwMode="auto">
          <a:xfrm>
            <a:off x="485775" y="1308300"/>
            <a:ext cx="8058151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863600" lvl="1" indent="-342900">
              <a:buFont typeface="Courier New" panose="02070309020205020404" pitchFamily="49" charset="0"/>
              <a:buChar char="o"/>
              <a:defRPr/>
            </a:pPr>
            <a:endParaRPr lang="en-US" sz="2000" b="1" dirty="0" smtClean="0">
              <a:solidFill>
                <a:srgbClr val="002956"/>
              </a:solidFill>
              <a:latin typeface="Arial" charset="0"/>
            </a:endParaRPr>
          </a:p>
          <a:p>
            <a:pPr marL="863600" lvl="1" indent="-342900">
              <a:buFont typeface="Wingdings 2" panose="05020102010507070707" pitchFamily="18" charset="2"/>
              <a:buChar char=""/>
              <a:defRPr/>
            </a:pP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October </a:t>
            </a: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2015 – </a:t>
            </a: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F</a:t>
            </a: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ebruary 2016</a:t>
            </a:r>
          </a:p>
          <a:p>
            <a:pPr marL="863600" lvl="1" indent="-342900">
              <a:buFont typeface="Courier New" panose="02070309020205020404" pitchFamily="49" charset="0"/>
              <a:buChar char="o"/>
              <a:defRPr/>
            </a:pPr>
            <a:endParaRPr lang="fr-FR" sz="2000" b="1" dirty="0">
              <a:solidFill>
                <a:schemeClr val="tx2">
                  <a:lumMod val="20000"/>
                  <a:lumOff val="80000"/>
                </a:schemeClr>
              </a:solidFill>
              <a:latin typeface="Arial" charset="0"/>
            </a:endParaRP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en-US" sz="1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First prototype production </a:t>
            </a:r>
            <a:r>
              <a:rPr lang="en-US" sz="1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at </a:t>
            </a:r>
            <a:r>
              <a:rPr lang="en-US" sz="1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SIMONIN and testing at FCBA</a:t>
            </a: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en-US" sz="1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Homogeneous glulam from D24 oak laminations</a:t>
            </a: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endParaRPr lang="en-US" sz="1800" b="1" dirty="0">
              <a:solidFill>
                <a:srgbClr val="002956"/>
              </a:solidFill>
              <a:latin typeface="Arial" charset="0"/>
            </a:endParaRP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en-US" sz="1800" b="1" dirty="0" smtClean="0">
                <a:solidFill>
                  <a:srgbClr val="002956"/>
                </a:solidFill>
                <a:latin typeface="Arial" charset="0"/>
              </a:rPr>
              <a:t>Shear tests </a:t>
            </a:r>
            <a:r>
              <a:rPr lang="en-US" sz="1800" b="1" dirty="0">
                <a:solidFill>
                  <a:srgbClr val="002956"/>
                </a:solidFill>
                <a:latin typeface="Arial" charset="0"/>
              </a:rPr>
              <a:t>on full </a:t>
            </a:r>
            <a:r>
              <a:rPr lang="en-US" sz="1800" b="1" dirty="0" smtClean="0">
                <a:solidFill>
                  <a:srgbClr val="002956"/>
                </a:solidFill>
                <a:latin typeface="Arial" charset="0"/>
              </a:rPr>
              <a:t>glue laminated </a:t>
            </a:r>
            <a:r>
              <a:rPr lang="en-US" sz="1800" b="1" dirty="0">
                <a:solidFill>
                  <a:srgbClr val="002956"/>
                </a:solidFill>
                <a:latin typeface="Arial" charset="0"/>
              </a:rPr>
              <a:t>beams cross section </a:t>
            </a:r>
            <a:r>
              <a:rPr lang="en-US" sz="1800" b="1" dirty="0" smtClean="0">
                <a:solidFill>
                  <a:srgbClr val="002956"/>
                </a:solidFill>
                <a:latin typeface="Arial" charset="0"/>
              </a:rPr>
              <a:t>   acc</a:t>
            </a:r>
            <a:r>
              <a:rPr lang="en-US" sz="1800" b="1" dirty="0">
                <a:solidFill>
                  <a:srgbClr val="002956"/>
                </a:solidFill>
                <a:latin typeface="Arial" charset="0"/>
              </a:rPr>
              <a:t>. EN 14080, annex D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10688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2617788"/>
            <a:ext cx="106886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en-US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9" y="4151944"/>
            <a:ext cx="4157435" cy="277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752" y="4149979"/>
            <a:ext cx="4160382" cy="27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Archives MesDocs\TEMP\EU Hardwood\Présentations\Seminaire EU Hardwood 2016-03\Images\IMG_1998 (Medium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598" y="1971675"/>
            <a:ext cx="1253536" cy="1671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42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1608197" y="410571"/>
            <a:ext cx="8302506" cy="83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5" rIns="91428" bIns="45715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indent="-65088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indent="-193675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fr-FR" altLang="fr-FR" sz="2400" b="1" dirty="0" err="1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fr-FR" altLang="fr-FR" sz="24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4.3. Production &amp; testing of glued laminated hardwood </a:t>
            </a:r>
            <a:r>
              <a:rPr lang="en-US" sz="24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timber</a:t>
            </a:r>
            <a:endParaRPr lang="fr-FR" altLang="fr-FR" sz="2900" b="1" dirty="0">
              <a:solidFill>
                <a:srgbClr val="002956"/>
              </a:solidFill>
            </a:endParaRPr>
          </a:p>
        </p:txBody>
      </p:sp>
      <p:sp>
        <p:nvSpPr>
          <p:cNvPr id="124945" name="Text Box 17"/>
          <p:cNvSpPr txBox="1">
            <a:spLocks noChangeArrowheads="1"/>
          </p:cNvSpPr>
          <p:nvPr/>
        </p:nvSpPr>
        <p:spPr bwMode="auto">
          <a:xfrm>
            <a:off x="1038679" y="1308300"/>
            <a:ext cx="8148863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863600" lvl="1" indent="-342900">
              <a:buFont typeface="Courier New" panose="02070309020205020404" pitchFamily="49" charset="0"/>
              <a:buChar char="o"/>
              <a:defRPr/>
            </a:pPr>
            <a:endParaRPr lang="en-US" sz="2000" b="1" dirty="0" smtClean="0">
              <a:solidFill>
                <a:srgbClr val="002956"/>
              </a:solidFill>
              <a:latin typeface="Arial" charset="0"/>
            </a:endParaRPr>
          </a:p>
          <a:p>
            <a:pPr marL="863600" lvl="1" indent="-342900">
              <a:buFont typeface="Wingdings 2" panose="05020102010507070707" pitchFamily="18" charset="2"/>
              <a:buChar char=""/>
              <a:defRPr/>
            </a:pP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October </a:t>
            </a: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2015 – </a:t>
            </a:r>
            <a:r>
              <a:rPr lang="en-US" sz="2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F</a:t>
            </a: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ebruary 2016</a:t>
            </a:r>
          </a:p>
          <a:p>
            <a:pPr marL="863600" lvl="1" indent="-342900">
              <a:buFont typeface="Courier New" panose="02070309020205020404" pitchFamily="49" charset="0"/>
              <a:buChar char="o"/>
              <a:defRPr/>
            </a:pPr>
            <a:endParaRPr lang="fr-FR" sz="2000" b="1" dirty="0">
              <a:solidFill>
                <a:schemeClr val="tx2">
                  <a:lumMod val="20000"/>
                  <a:lumOff val="80000"/>
                </a:schemeClr>
              </a:solidFill>
              <a:latin typeface="Arial" charset="0"/>
            </a:endParaRP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en-US" sz="1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First prototype production </a:t>
            </a:r>
            <a:r>
              <a:rPr lang="en-US" sz="1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at </a:t>
            </a:r>
            <a:r>
              <a:rPr lang="en-US" sz="1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SIMONIN and testing at FCBA</a:t>
            </a: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en-US" sz="1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Homogeneous glulam from D24 oak laminations</a:t>
            </a: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endParaRPr lang="en-US" sz="1800" b="1" dirty="0">
              <a:solidFill>
                <a:srgbClr val="002956"/>
              </a:solidFill>
              <a:latin typeface="Arial" charset="0"/>
            </a:endParaRP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en-US" sz="1800" b="1" dirty="0" smtClean="0">
                <a:solidFill>
                  <a:srgbClr val="002956"/>
                </a:solidFill>
                <a:latin typeface="Arial" charset="0"/>
              </a:rPr>
              <a:t>Shear tests </a:t>
            </a:r>
            <a:r>
              <a:rPr lang="en-US" sz="1800" b="1" dirty="0">
                <a:solidFill>
                  <a:srgbClr val="002956"/>
                </a:solidFill>
                <a:latin typeface="Arial" charset="0"/>
              </a:rPr>
              <a:t>on full </a:t>
            </a:r>
            <a:r>
              <a:rPr lang="en-US" sz="1800" b="1" dirty="0" smtClean="0">
                <a:solidFill>
                  <a:srgbClr val="002956"/>
                </a:solidFill>
                <a:latin typeface="Arial" charset="0"/>
              </a:rPr>
              <a:t>glue laminated </a:t>
            </a:r>
            <a:r>
              <a:rPr lang="en-US" sz="1800" b="1" dirty="0">
                <a:solidFill>
                  <a:srgbClr val="002956"/>
                </a:solidFill>
                <a:latin typeface="Arial" charset="0"/>
              </a:rPr>
              <a:t>beams cross </a:t>
            </a:r>
            <a:r>
              <a:rPr lang="en-US" sz="1800" b="1" dirty="0" smtClean="0">
                <a:solidFill>
                  <a:srgbClr val="002956"/>
                </a:solidFill>
                <a:latin typeface="Arial" charset="0"/>
              </a:rPr>
              <a:t>section    </a:t>
            </a:r>
            <a:r>
              <a:rPr lang="en-US" sz="1800" b="1" dirty="0">
                <a:solidFill>
                  <a:srgbClr val="002956"/>
                </a:solidFill>
                <a:latin typeface="Arial" charset="0"/>
              </a:rPr>
              <a:t>acc. EN 14080, annex D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10688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2617788"/>
            <a:ext cx="106886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en-US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581" y="4078617"/>
            <a:ext cx="4163333" cy="277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743" y="4078617"/>
            <a:ext cx="4127046" cy="2751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014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3"/>
          <p:cNvSpPr txBox="1">
            <a:spLocks noChangeArrowheads="1"/>
          </p:cNvSpPr>
          <p:nvPr/>
        </p:nvSpPr>
        <p:spPr bwMode="auto">
          <a:xfrm>
            <a:off x="2305050" y="533400"/>
            <a:ext cx="2666540" cy="538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5" rIns="91428" bIns="45715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indent="-65088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indent="-193675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fr-FR" altLang="fr-FR" sz="2900" b="1" dirty="0" smtClean="0">
                <a:solidFill>
                  <a:srgbClr val="002956"/>
                </a:solidFill>
              </a:rPr>
              <a:t>WP architecture</a:t>
            </a:r>
            <a:endParaRPr lang="fr-FR" altLang="fr-FR" sz="2900" b="1" dirty="0">
              <a:solidFill>
                <a:srgbClr val="002956"/>
              </a:solidFill>
            </a:endParaRP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10466"/>
              </p:ext>
            </p:extLst>
          </p:nvPr>
        </p:nvGraphicFramePr>
        <p:xfrm>
          <a:off x="1157792" y="2006600"/>
          <a:ext cx="9270999" cy="4203699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6030039"/>
                <a:gridCol w="1137179"/>
                <a:gridCol w="1049682"/>
                <a:gridCol w="1054099"/>
              </a:tblGrid>
              <a:tr h="8229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Tasks</a:t>
                      </a:r>
                      <a:endParaRPr lang="fr-F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Milestones</a:t>
                      </a:r>
                      <a:endParaRPr lang="fr-F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marL="12700"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Leader</a:t>
                      </a:r>
                      <a:endParaRPr lang="fr-F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Partners</a:t>
                      </a:r>
                      <a:endParaRPr lang="fr-FR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95" marR="36195" marT="36195" marB="36195" anchor="ctr"/>
                </a:tc>
              </a:tr>
              <a:tr h="33807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altLang="fr-FR" sz="1800" dirty="0" smtClean="0"/>
                        <a:t>WP4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altLang="fr-FR" sz="1800" dirty="0" err="1" smtClean="0"/>
                        <a:t>Glulam</a:t>
                      </a:r>
                      <a:r>
                        <a:rPr lang="fr-FR" altLang="fr-FR" sz="1800" dirty="0" smtClean="0"/>
                        <a:t> made of </a:t>
                      </a:r>
                      <a:r>
                        <a:rPr lang="fr-FR" altLang="fr-FR" sz="1800" dirty="0" err="1" smtClean="0"/>
                        <a:t>hardwoods</a:t>
                      </a:r>
                      <a:endParaRPr lang="fr-FR" altLang="fr-FR" sz="1800" dirty="0" smtClean="0"/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altLang="fr-FR" sz="1800" dirty="0" smtClean="0"/>
                        <a:t>or </a:t>
                      </a:r>
                      <a:r>
                        <a:rPr lang="fr-FR" altLang="fr-FR" sz="1800" dirty="0" err="1" smtClean="0"/>
                        <a:t>mixing</a:t>
                      </a:r>
                      <a:r>
                        <a:rPr lang="fr-FR" altLang="fr-FR" sz="1800" dirty="0" smtClean="0"/>
                        <a:t> </a:t>
                      </a:r>
                      <a:r>
                        <a:rPr lang="fr-FR" altLang="fr-FR" sz="1800" dirty="0" err="1" smtClean="0"/>
                        <a:t>hardwoods</a:t>
                      </a:r>
                      <a:r>
                        <a:rPr lang="fr-FR" altLang="fr-FR" sz="1800" dirty="0" smtClean="0"/>
                        <a:t> and </a:t>
                      </a:r>
                      <a:r>
                        <a:rPr lang="fr-FR" altLang="fr-FR" sz="1800" dirty="0" err="1" smtClean="0"/>
                        <a:t>softwoods</a:t>
                      </a:r>
                      <a:endParaRPr lang="fr-FR" altLang="fr-FR" sz="1800" dirty="0" smtClean="0"/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fr-FR" sz="1800" dirty="0" smtClean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4.1</a:t>
                      </a:r>
                      <a:r>
                        <a:rPr lang="en-US" sz="1800" dirty="0">
                          <a:effectLst/>
                        </a:rPr>
                        <a:t>: Survey / analysis of existing data</a:t>
                      </a:r>
                      <a:endParaRPr lang="fr-FR" sz="1800" dirty="0">
                        <a:effectLst/>
                      </a:endParaRPr>
                    </a:p>
                    <a:p>
                      <a:pPr marL="291465" indent="-291465">
                        <a:spcAft>
                          <a:spcPts val="0"/>
                        </a:spcAft>
                        <a:tabLst>
                          <a:tab pos="291465" algn="l"/>
                        </a:tabLst>
                      </a:pPr>
                      <a:r>
                        <a:rPr lang="en-US" sz="1800" dirty="0" smtClean="0">
                          <a:effectLst/>
                        </a:rPr>
                        <a:t>4.2: </a:t>
                      </a:r>
                      <a:r>
                        <a:rPr lang="en-US" sz="1800" dirty="0">
                          <a:effectLst/>
                        </a:rPr>
                        <a:t>Simulation of glued laminated hardwood timber</a:t>
                      </a:r>
                      <a:endParaRPr lang="fr-FR" sz="1800" dirty="0">
                        <a:effectLst/>
                      </a:endParaRPr>
                    </a:p>
                    <a:p>
                      <a:pPr marL="291465" indent="-291465">
                        <a:spcAft>
                          <a:spcPts val="0"/>
                        </a:spcAft>
                        <a:tabLst>
                          <a:tab pos="291465" algn="l"/>
                        </a:tabLst>
                      </a:pPr>
                      <a:r>
                        <a:rPr lang="en-US" sz="1800" dirty="0">
                          <a:effectLst/>
                        </a:rPr>
                        <a:t>4.3: Production &amp; testing of glued laminated hardwood timber</a:t>
                      </a:r>
                      <a:endParaRPr lang="fr-FR" sz="1800" dirty="0">
                        <a:effectLst/>
                      </a:endParaRPr>
                    </a:p>
                    <a:p>
                      <a:pPr marL="291465" indent="-291465">
                        <a:spcAft>
                          <a:spcPts val="0"/>
                        </a:spcAft>
                        <a:tabLst>
                          <a:tab pos="291465" algn="l"/>
                        </a:tabLst>
                      </a:pPr>
                      <a:r>
                        <a:rPr lang="en-US" sz="1800" dirty="0" smtClean="0">
                          <a:effectLst/>
                        </a:rPr>
                        <a:t>4.4: </a:t>
                      </a:r>
                      <a:r>
                        <a:rPr lang="en-US" sz="1800" dirty="0">
                          <a:effectLst/>
                        </a:rPr>
                        <a:t>Input of experimental data to fit the model, FE calculations</a:t>
                      </a:r>
                      <a:endParaRPr lang="fr-F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fr-FR" sz="1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fr-FR" sz="1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13,14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 </a:t>
                      </a:r>
                      <a:endParaRPr lang="fr-F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FCBA</a:t>
                      </a:r>
                      <a:endParaRPr lang="fr-F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95" marR="36195" marT="36195" marB="3619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HFA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MPA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Uni LJ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Simonin</a:t>
                      </a:r>
                      <a:endParaRPr lang="fr-FR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195" marR="36195" marT="36195" marB="36195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1608197" y="410571"/>
            <a:ext cx="8302506" cy="83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5" rIns="91428" bIns="45715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indent="-65088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indent="-193675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fr-FR" altLang="fr-FR" sz="2400" b="1" dirty="0" err="1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fr-FR" altLang="fr-FR" sz="24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4.3. Production &amp; testing of glued laminated hardwood </a:t>
            </a:r>
            <a:r>
              <a:rPr lang="en-US" sz="24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timber</a:t>
            </a:r>
            <a:endParaRPr lang="fr-FR" altLang="fr-FR" sz="2900" b="1" dirty="0">
              <a:solidFill>
                <a:srgbClr val="002956"/>
              </a:solidFill>
            </a:endParaRPr>
          </a:p>
        </p:txBody>
      </p:sp>
      <p:sp>
        <p:nvSpPr>
          <p:cNvPr id="124945" name="Text Box 17"/>
          <p:cNvSpPr txBox="1">
            <a:spLocks noChangeArrowheads="1"/>
          </p:cNvSpPr>
          <p:nvPr/>
        </p:nvSpPr>
        <p:spPr bwMode="auto">
          <a:xfrm>
            <a:off x="1088334" y="1099542"/>
            <a:ext cx="9370115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863600" lvl="1" indent="-342900">
              <a:buFont typeface="Courier New" panose="02070309020205020404" pitchFamily="49" charset="0"/>
              <a:buChar char="o"/>
              <a:defRPr/>
            </a:pPr>
            <a:endParaRPr lang="en-US" sz="2000" b="1" dirty="0" smtClean="0">
              <a:solidFill>
                <a:srgbClr val="002956"/>
              </a:solidFill>
              <a:latin typeface="Arial" charset="0"/>
            </a:endParaRPr>
          </a:p>
          <a:p>
            <a:pPr marL="863600" lvl="1" indent="-342900">
              <a:buFont typeface="Wingdings 2" panose="05020102010507070707" pitchFamily="18" charset="2"/>
              <a:buChar char=""/>
              <a:defRPr/>
            </a:pPr>
            <a:r>
              <a:rPr lang="en-US" sz="2000" b="1" dirty="0" smtClean="0">
                <a:solidFill>
                  <a:srgbClr val="002956"/>
                </a:solidFill>
                <a:latin typeface="Arial" charset="0"/>
              </a:rPr>
              <a:t>January 2016 – August 2016</a:t>
            </a:r>
          </a:p>
          <a:p>
            <a:pPr marL="863600" lvl="1" indent="-342900">
              <a:buFont typeface="Courier New" panose="02070309020205020404" pitchFamily="49" charset="0"/>
              <a:buChar char="o"/>
              <a:defRPr/>
            </a:pPr>
            <a:endParaRPr lang="fr-FR" sz="2000" b="1" dirty="0">
              <a:solidFill>
                <a:srgbClr val="002956"/>
              </a:solidFill>
              <a:latin typeface="Arial" charset="0"/>
            </a:endParaRP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en-US" sz="2000" b="1" dirty="0" smtClean="0">
                <a:solidFill>
                  <a:srgbClr val="002956"/>
                </a:solidFill>
                <a:latin typeface="Arial" charset="0"/>
              </a:rPr>
              <a:t>Second prototype production </a:t>
            </a:r>
            <a:r>
              <a:rPr lang="en-US" sz="2000" b="1" dirty="0">
                <a:solidFill>
                  <a:srgbClr val="002956"/>
                </a:solidFill>
                <a:latin typeface="Arial" charset="0"/>
              </a:rPr>
              <a:t>at </a:t>
            </a:r>
            <a:r>
              <a:rPr lang="en-US" sz="2000" b="1" dirty="0" smtClean="0">
                <a:solidFill>
                  <a:srgbClr val="002956"/>
                </a:solidFill>
                <a:latin typeface="Arial" charset="0"/>
              </a:rPr>
              <a:t>SIMONIN and testing at </a:t>
            </a:r>
            <a:r>
              <a:rPr lang="en-US" sz="2000" b="1" dirty="0" smtClean="0">
                <a:solidFill>
                  <a:srgbClr val="002956"/>
                </a:solidFill>
                <a:latin typeface="Arial" charset="0"/>
              </a:rPr>
              <a:t>FCBA :</a:t>
            </a:r>
            <a:endParaRPr lang="en-US" sz="2000" b="1" dirty="0" smtClean="0">
              <a:solidFill>
                <a:srgbClr val="002956"/>
              </a:solidFill>
              <a:latin typeface="Arial" charset="0"/>
            </a:endParaRPr>
          </a:p>
          <a:p>
            <a:pPr marL="1906588" lvl="3" indent="-342900">
              <a:buFont typeface="Wingdings" panose="05000000000000000000" pitchFamily="2" charset="2"/>
              <a:buChar char="§"/>
              <a:defRPr/>
            </a:pPr>
            <a:endParaRPr lang="en-US" sz="1800" b="1" dirty="0" smtClean="0">
              <a:solidFill>
                <a:srgbClr val="002956"/>
              </a:solidFill>
              <a:latin typeface="Arial" charset="0"/>
            </a:endParaRPr>
          </a:p>
          <a:p>
            <a:pPr marL="1906588" lvl="3" indent="-342900">
              <a:buFont typeface="Wingdings" panose="05000000000000000000" pitchFamily="2" charset="2"/>
              <a:buChar char="§"/>
              <a:defRPr/>
            </a:pPr>
            <a:r>
              <a:rPr lang="en-US" sz="1800" b="1" dirty="0" smtClean="0">
                <a:solidFill>
                  <a:srgbClr val="002956"/>
                </a:solidFill>
                <a:latin typeface="Arial" charset="0"/>
              </a:rPr>
              <a:t>Sampling</a:t>
            </a:r>
            <a:r>
              <a:rPr lang="en-US" sz="1800" b="1" dirty="0" smtClean="0">
                <a:solidFill>
                  <a:srgbClr val="002956"/>
                </a:solidFill>
                <a:latin typeface="Arial" charset="0"/>
              </a:rPr>
              <a:t>, drying and sawing of mid size/age oak</a:t>
            </a:r>
          </a:p>
          <a:p>
            <a:pPr marL="1906588" lvl="3" indent="-342900">
              <a:buFont typeface="Wingdings" panose="05000000000000000000" pitchFamily="2" charset="2"/>
              <a:buChar char="§"/>
              <a:defRPr/>
            </a:pPr>
            <a:r>
              <a:rPr lang="en-US" sz="1800" b="1" dirty="0" smtClean="0">
                <a:solidFill>
                  <a:srgbClr val="002956"/>
                </a:solidFill>
                <a:latin typeface="Arial" charset="0"/>
              </a:rPr>
              <a:t>Grading</a:t>
            </a:r>
          </a:p>
          <a:p>
            <a:pPr marL="1906588" lvl="3" indent="-342900">
              <a:buFont typeface="Wingdings" panose="05000000000000000000" pitchFamily="2" charset="2"/>
              <a:buChar char="§"/>
              <a:defRPr/>
            </a:pPr>
            <a:r>
              <a:rPr lang="en-US" sz="1800" b="1" dirty="0" smtClean="0">
                <a:solidFill>
                  <a:srgbClr val="002956"/>
                </a:solidFill>
                <a:latin typeface="Arial" charset="0"/>
              </a:rPr>
              <a:t>Production of inhomogeneous glulam beams :</a:t>
            </a:r>
          </a:p>
          <a:p>
            <a:pPr marL="2427288" lvl="4" indent="-342900">
              <a:buFont typeface="Arial" panose="020B0604020202020204" pitchFamily="34" charset="0"/>
              <a:buChar char="•"/>
              <a:defRPr/>
            </a:pPr>
            <a:r>
              <a:rPr lang="en-US" sz="1400" b="1" dirty="0" smtClean="0">
                <a:solidFill>
                  <a:srgbClr val="002956"/>
                </a:solidFill>
                <a:latin typeface="Arial" charset="0"/>
              </a:rPr>
              <a:t>D18/D30</a:t>
            </a:r>
          </a:p>
          <a:p>
            <a:pPr marL="2427288" lvl="4" indent="-342900">
              <a:buFont typeface="Arial" panose="020B0604020202020204" pitchFamily="34" charset="0"/>
              <a:buChar char="•"/>
              <a:defRPr/>
            </a:pPr>
            <a:r>
              <a:rPr lang="en-US" sz="1400" b="1" dirty="0" smtClean="0">
                <a:solidFill>
                  <a:srgbClr val="002956"/>
                </a:solidFill>
                <a:latin typeface="Arial" charset="0"/>
              </a:rPr>
              <a:t>D24/D30</a:t>
            </a:r>
          </a:p>
          <a:p>
            <a:pPr marL="2427288" lvl="4" indent="-342900">
              <a:buFont typeface="Arial" panose="020B0604020202020204" pitchFamily="34" charset="0"/>
              <a:buChar char="•"/>
              <a:defRPr/>
            </a:pPr>
            <a:r>
              <a:rPr lang="en-US" sz="1400" b="1" dirty="0" smtClean="0">
                <a:solidFill>
                  <a:srgbClr val="002956"/>
                </a:solidFill>
                <a:latin typeface="Arial" charset="0"/>
              </a:rPr>
              <a:t>D24/D40</a:t>
            </a:r>
          </a:p>
          <a:p>
            <a:pPr lvl="2" indent="0">
              <a:defRPr/>
            </a:pPr>
            <a:endParaRPr lang="en-US" sz="1800" b="1" dirty="0">
              <a:solidFill>
                <a:srgbClr val="002956"/>
              </a:solidFill>
              <a:latin typeface="Arial" charset="0"/>
            </a:endParaRP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en-US" sz="2000" b="1" dirty="0" smtClean="0">
                <a:solidFill>
                  <a:srgbClr val="002956"/>
                </a:solidFill>
                <a:latin typeface="Arial" charset="0"/>
              </a:rPr>
              <a:t>Testing at FCBA :</a:t>
            </a:r>
            <a:endParaRPr lang="en-US" sz="2000" b="1" dirty="0">
              <a:solidFill>
                <a:srgbClr val="002956"/>
              </a:solidFill>
              <a:latin typeface="Arial" charset="0"/>
            </a:endParaRPr>
          </a:p>
          <a:p>
            <a:pPr marL="1906588" lvl="4" indent="-342900">
              <a:buFont typeface="Wingdings" panose="05000000000000000000" pitchFamily="2" charset="2"/>
              <a:buChar char="§"/>
              <a:defRPr/>
            </a:pPr>
            <a:endParaRPr lang="en-US" sz="1700" b="1" dirty="0" smtClean="0">
              <a:solidFill>
                <a:srgbClr val="002956"/>
              </a:solidFill>
              <a:latin typeface="Arial" charset="0"/>
            </a:endParaRPr>
          </a:p>
          <a:p>
            <a:pPr marL="1906588" lvl="4" indent="-342900">
              <a:buFont typeface="Wingdings" panose="05000000000000000000" pitchFamily="2" charset="2"/>
              <a:buChar char="§"/>
              <a:defRPr/>
            </a:pPr>
            <a:r>
              <a:rPr lang="en-US" sz="1700" b="1" dirty="0" smtClean="0">
                <a:solidFill>
                  <a:srgbClr val="002956"/>
                </a:solidFill>
                <a:latin typeface="Arial" charset="0"/>
              </a:rPr>
              <a:t>Massive </a:t>
            </a:r>
            <a:r>
              <a:rPr lang="en-US" sz="1700" b="1" dirty="0">
                <a:solidFill>
                  <a:srgbClr val="002956"/>
                </a:solidFill>
                <a:latin typeface="Arial" charset="0"/>
              </a:rPr>
              <a:t>laminations :</a:t>
            </a:r>
          </a:p>
          <a:p>
            <a:pPr marL="2363788" lvl="5" indent="-34290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2956"/>
                </a:solidFill>
                <a:latin typeface="Arial" charset="0"/>
              </a:rPr>
              <a:t>Flat wise 4 points bending </a:t>
            </a:r>
            <a:r>
              <a:rPr lang="en-US" sz="1400" b="1" dirty="0" smtClean="0">
                <a:solidFill>
                  <a:srgbClr val="002956"/>
                </a:solidFill>
                <a:latin typeface="Arial" charset="0"/>
              </a:rPr>
              <a:t>test		x 40</a:t>
            </a:r>
          </a:p>
          <a:p>
            <a:pPr marL="2363788" lvl="5" indent="-342900">
              <a:buFont typeface="Arial" panose="020B0604020202020204" pitchFamily="34" charset="0"/>
              <a:buChar char="•"/>
              <a:defRPr/>
            </a:pPr>
            <a:r>
              <a:rPr lang="en-US" sz="1400" b="1" dirty="0" smtClean="0">
                <a:solidFill>
                  <a:srgbClr val="00B050"/>
                </a:solidFill>
                <a:latin typeface="Arial" charset="0"/>
              </a:rPr>
              <a:t>Tensile test</a:t>
            </a:r>
            <a:r>
              <a:rPr lang="en-US" sz="1400" b="1" dirty="0" smtClean="0">
                <a:solidFill>
                  <a:srgbClr val="002956"/>
                </a:solidFill>
                <a:latin typeface="Arial" charset="0"/>
              </a:rPr>
              <a:t>				x 40</a:t>
            </a:r>
            <a:endParaRPr lang="en-US" sz="1400" b="1" dirty="0">
              <a:solidFill>
                <a:srgbClr val="002956"/>
              </a:solidFill>
              <a:latin typeface="Arial" charset="0"/>
            </a:endParaRPr>
          </a:p>
          <a:p>
            <a:pPr marL="2363788" lvl="5" indent="-342900">
              <a:buFont typeface="Arial" panose="020B0604020202020204" pitchFamily="34" charset="0"/>
              <a:buChar char="•"/>
              <a:defRPr/>
            </a:pPr>
            <a:endParaRPr lang="en-US" sz="1700" b="1" dirty="0">
              <a:solidFill>
                <a:srgbClr val="002956"/>
              </a:solidFill>
              <a:latin typeface="Arial" charset="0"/>
            </a:endParaRPr>
          </a:p>
          <a:p>
            <a:pPr marL="1906588" lvl="4" indent="-342900">
              <a:buFont typeface="Arial" panose="020B0604020202020204" pitchFamily="34" charset="0"/>
              <a:buChar char="•"/>
              <a:defRPr/>
            </a:pPr>
            <a:r>
              <a:rPr lang="en-US" sz="1700" b="1" dirty="0">
                <a:solidFill>
                  <a:srgbClr val="002956"/>
                </a:solidFill>
                <a:latin typeface="Arial" charset="0"/>
              </a:rPr>
              <a:t>Finger jointed laminations :</a:t>
            </a:r>
          </a:p>
          <a:p>
            <a:pPr marL="2363788" lvl="5" indent="-34290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2956"/>
                </a:solidFill>
                <a:latin typeface="Arial" charset="0"/>
              </a:rPr>
              <a:t>Flat wise 4 points bending </a:t>
            </a:r>
            <a:r>
              <a:rPr lang="en-US" sz="1400" b="1" dirty="0" smtClean="0">
                <a:solidFill>
                  <a:srgbClr val="002956"/>
                </a:solidFill>
                <a:latin typeface="Arial" charset="0"/>
              </a:rPr>
              <a:t>test		x 40</a:t>
            </a:r>
          </a:p>
          <a:p>
            <a:pPr marL="2363788" lvl="5" indent="-342900">
              <a:buFont typeface="Arial" panose="020B0604020202020204" pitchFamily="34" charset="0"/>
              <a:buChar char="•"/>
              <a:defRPr/>
            </a:pPr>
            <a:r>
              <a:rPr lang="en-US" sz="1400" b="1" dirty="0" smtClean="0">
                <a:solidFill>
                  <a:srgbClr val="00B050"/>
                </a:solidFill>
                <a:latin typeface="Arial" charset="0"/>
              </a:rPr>
              <a:t>Tensile </a:t>
            </a:r>
            <a:r>
              <a:rPr lang="en-US" sz="1400" b="1" dirty="0">
                <a:solidFill>
                  <a:srgbClr val="00B050"/>
                </a:solidFill>
                <a:latin typeface="Arial" charset="0"/>
              </a:rPr>
              <a:t>test	</a:t>
            </a:r>
            <a:r>
              <a:rPr lang="en-US" sz="1400" b="1" dirty="0">
                <a:solidFill>
                  <a:srgbClr val="002956"/>
                </a:solidFill>
                <a:latin typeface="Arial" charset="0"/>
              </a:rPr>
              <a:t>			x 40</a:t>
            </a:r>
          </a:p>
          <a:p>
            <a:pPr marL="1563688" lvl="4" indent="0">
              <a:defRPr/>
            </a:pPr>
            <a:endParaRPr lang="en-US" sz="1700" b="1" dirty="0">
              <a:solidFill>
                <a:srgbClr val="002956"/>
              </a:solidFill>
              <a:latin typeface="Arial" charset="0"/>
            </a:endParaRPr>
          </a:p>
          <a:p>
            <a:pPr marL="1906588" lvl="4" indent="-342900">
              <a:buFont typeface="Wingdings" panose="05000000000000000000" pitchFamily="2" charset="2"/>
              <a:buChar char="§"/>
              <a:defRPr/>
            </a:pPr>
            <a:r>
              <a:rPr lang="en-US" sz="1700" b="1" dirty="0">
                <a:solidFill>
                  <a:srgbClr val="002956"/>
                </a:solidFill>
                <a:latin typeface="Arial" charset="0"/>
              </a:rPr>
              <a:t>Beams</a:t>
            </a:r>
          </a:p>
          <a:p>
            <a:pPr marL="2363788" lvl="5" indent="-34290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2956"/>
                </a:solidFill>
                <a:latin typeface="Arial" charset="0"/>
              </a:rPr>
              <a:t>Flat wise 4 points bending </a:t>
            </a:r>
            <a:r>
              <a:rPr lang="en-US" sz="1400" b="1" dirty="0" smtClean="0">
                <a:solidFill>
                  <a:srgbClr val="002956"/>
                </a:solidFill>
                <a:latin typeface="Arial" charset="0"/>
              </a:rPr>
              <a:t>test		x 20</a:t>
            </a:r>
            <a:endParaRPr lang="en-US" sz="1400" b="1" dirty="0">
              <a:solidFill>
                <a:srgbClr val="002956"/>
              </a:solidFill>
              <a:latin typeface="Arial" charset="0"/>
            </a:endParaRPr>
          </a:p>
          <a:p>
            <a:pPr marL="2363788" lvl="5" indent="-342900">
              <a:buFont typeface="Arial" panose="020B0604020202020204" pitchFamily="34" charset="0"/>
              <a:buChar char="•"/>
              <a:defRPr/>
            </a:pPr>
            <a:r>
              <a:rPr lang="en-US" sz="1400" b="1" dirty="0" smtClean="0">
                <a:solidFill>
                  <a:srgbClr val="002956"/>
                </a:solidFill>
                <a:latin typeface="Arial" charset="0"/>
              </a:rPr>
              <a:t>Bonding </a:t>
            </a:r>
            <a:r>
              <a:rPr lang="en-US" sz="1400" b="1" dirty="0">
                <a:solidFill>
                  <a:srgbClr val="002956"/>
                </a:solidFill>
                <a:latin typeface="Arial" charset="0"/>
              </a:rPr>
              <a:t>quality </a:t>
            </a:r>
            <a:r>
              <a:rPr lang="en-US" sz="1400" b="1" dirty="0" smtClean="0">
                <a:solidFill>
                  <a:srgbClr val="002956"/>
                </a:solidFill>
                <a:latin typeface="Arial" charset="0"/>
              </a:rPr>
              <a:t>: delamination and shear tests  x 10</a:t>
            </a:r>
            <a:endParaRPr lang="en-US" sz="1400" b="1" dirty="0">
              <a:solidFill>
                <a:srgbClr val="002956"/>
              </a:solidFill>
              <a:latin typeface="Arial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10688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2617788"/>
            <a:ext cx="106886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en-US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25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1608197" y="410571"/>
            <a:ext cx="8302506" cy="83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5" rIns="91428" bIns="45715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indent="-65088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indent="-193675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fr-FR" altLang="fr-FR" sz="2400" b="1" dirty="0" err="1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fr-FR" altLang="fr-FR" sz="24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4.3. Production &amp; testing of glued laminated hardwood </a:t>
            </a:r>
            <a:r>
              <a:rPr lang="en-US" sz="24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timber</a:t>
            </a:r>
            <a:endParaRPr lang="fr-FR" altLang="fr-FR" sz="2900" b="1" dirty="0">
              <a:solidFill>
                <a:srgbClr val="002956"/>
              </a:solidFill>
            </a:endParaRPr>
          </a:p>
        </p:txBody>
      </p:sp>
      <p:sp>
        <p:nvSpPr>
          <p:cNvPr id="124945" name="Text Box 17"/>
          <p:cNvSpPr txBox="1">
            <a:spLocks noChangeArrowheads="1"/>
          </p:cNvSpPr>
          <p:nvPr/>
        </p:nvSpPr>
        <p:spPr bwMode="auto">
          <a:xfrm>
            <a:off x="1088335" y="1099542"/>
            <a:ext cx="9156700" cy="646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863600" lvl="1" indent="-342900">
              <a:buFont typeface="Courier New" panose="02070309020205020404" pitchFamily="49" charset="0"/>
              <a:buChar char="o"/>
              <a:defRPr/>
            </a:pPr>
            <a:endParaRPr lang="en-US" sz="2000" b="1" dirty="0" smtClean="0">
              <a:solidFill>
                <a:srgbClr val="002956"/>
              </a:solidFill>
              <a:latin typeface="Arial" charset="0"/>
            </a:endParaRPr>
          </a:p>
          <a:p>
            <a:pPr marL="863600" lvl="1" indent="-342900">
              <a:buFont typeface="Wingdings" panose="05000000000000000000" pitchFamily="2" charset="2"/>
              <a:buChar char=""/>
              <a:defRPr/>
            </a:pPr>
            <a:r>
              <a:rPr lang="en-US" sz="2000" b="1" dirty="0" smtClean="0">
                <a:solidFill>
                  <a:srgbClr val="002956"/>
                </a:solidFill>
                <a:latin typeface="Arial" charset="0"/>
              </a:rPr>
              <a:t> Input from other projects : June 2016</a:t>
            </a:r>
          </a:p>
          <a:p>
            <a:pPr marL="863600" lvl="1" indent="-342900">
              <a:buFont typeface="Courier New" panose="02070309020205020404" pitchFamily="49" charset="0"/>
              <a:buChar char="o"/>
              <a:defRPr/>
            </a:pPr>
            <a:endParaRPr lang="fr-FR" sz="2000" b="1" dirty="0">
              <a:solidFill>
                <a:srgbClr val="002956"/>
              </a:solidFill>
              <a:latin typeface="Arial" charset="0"/>
            </a:endParaRP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en-US" sz="2000" b="1" dirty="0" smtClean="0">
                <a:solidFill>
                  <a:srgbClr val="002956"/>
                </a:solidFill>
                <a:latin typeface="Arial" charset="0"/>
              </a:rPr>
              <a:t>National study for the use of </a:t>
            </a:r>
            <a:r>
              <a:rPr lang="en-US" sz="2000" b="1" dirty="0" err="1" smtClean="0">
                <a:solidFill>
                  <a:srgbClr val="002956"/>
                </a:solidFill>
                <a:latin typeface="Arial" charset="0"/>
              </a:rPr>
              <a:t>french</a:t>
            </a:r>
            <a:r>
              <a:rPr lang="en-US" sz="2000" b="1" dirty="0" smtClean="0">
                <a:solidFill>
                  <a:srgbClr val="002956"/>
                </a:solidFill>
                <a:latin typeface="Arial" charset="0"/>
              </a:rPr>
              <a:t> beech in construction</a:t>
            </a:r>
          </a:p>
          <a:p>
            <a:pPr marL="1906588" lvl="3" indent="-342900">
              <a:buFont typeface="Wingdings" panose="05000000000000000000" pitchFamily="2" charset="2"/>
              <a:buChar char="§"/>
              <a:defRPr/>
            </a:pPr>
            <a:r>
              <a:rPr lang="en-US" sz="1800" b="1" dirty="0" smtClean="0">
                <a:solidFill>
                  <a:srgbClr val="002956"/>
                </a:solidFill>
                <a:latin typeface="Arial" charset="0"/>
              </a:rPr>
              <a:t>Sampling, drying and </a:t>
            </a:r>
            <a:r>
              <a:rPr lang="en-US" sz="1800" b="1" dirty="0" smtClean="0">
                <a:solidFill>
                  <a:srgbClr val="002956"/>
                </a:solidFill>
                <a:latin typeface="Arial" charset="0"/>
              </a:rPr>
              <a:t>sawing</a:t>
            </a:r>
            <a:endParaRPr lang="en-US" sz="1800" b="1" dirty="0" smtClean="0">
              <a:solidFill>
                <a:srgbClr val="002956"/>
              </a:solidFill>
              <a:latin typeface="Arial" charset="0"/>
            </a:endParaRPr>
          </a:p>
          <a:p>
            <a:pPr marL="1906588" lvl="3" indent="-342900">
              <a:buFont typeface="Wingdings" panose="05000000000000000000" pitchFamily="2" charset="2"/>
              <a:buChar char="§"/>
              <a:defRPr/>
            </a:pPr>
            <a:r>
              <a:rPr lang="en-US" sz="1800" b="1" dirty="0" smtClean="0">
                <a:solidFill>
                  <a:srgbClr val="002956"/>
                </a:solidFill>
                <a:latin typeface="Arial" charset="0"/>
              </a:rPr>
              <a:t>Grading</a:t>
            </a:r>
          </a:p>
          <a:p>
            <a:pPr marL="1906588" lvl="3" indent="-342900">
              <a:buFont typeface="Wingdings" panose="05000000000000000000" pitchFamily="2" charset="2"/>
              <a:buChar char="§"/>
              <a:defRPr/>
            </a:pPr>
            <a:r>
              <a:rPr lang="en-US" sz="1800" b="1" dirty="0" smtClean="0">
                <a:solidFill>
                  <a:srgbClr val="002956"/>
                </a:solidFill>
                <a:latin typeface="Arial" charset="0"/>
              </a:rPr>
              <a:t>Production of homogeneous glulam beams :</a:t>
            </a:r>
          </a:p>
          <a:p>
            <a:pPr marL="2427288" lvl="4" indent="-342900">
              <a:buFont typeface="Arial" panose="020B0604020202020204" pitchFamily="34" charset="0"/>
              <a:buChar char="•"/>
              <a:defRPr/>
            </a:pPr>
            <a:r>
              <a:rPr lang="en-US" sz="1400" b="1" dirty="0" smtClean="0">
                <a:solidFill>
                  <a:srgbClr val="002956"/>
                </a:solidFill>
                <a:latin typeface="Arial" charset="0"/>
              </a:rPr>
              <a:t>D35</a:t>
            </a:r>
          </a:p>
          <a:p>
            <a:pPr marL="2427288" lvl="4" indent="-342900">
              <a:buFont typeface="Arial" panose="020B0604020202020204" pitchFamily="34" charset="0"/>
              <a:buChar char="•"/>
              <a:defRPr/>
            </a:pPr>
            <a:r>
              <a:rPr lang="en-US" sz="1400" b="1" dirty="0" smtClean="0">
                <a:solidFill>
                  <a:srgbClr val="002956"/>
                </a:solidFill>
                <a:latin typeface="Arial" charset="0"/>
              </a:rPr>
              <a:t>D45</a:t>
            </a:r>
          </a:p>
          <a:p>
            <a:pPr lvl="2" indent="0">
              <a:defRPr/>
            </a:pPr>
            <a:endParaRPr lang="en-US" sz="1800" b="1" dirty="0">
              <a:solidFill>
                <a:srgbClr val="002956"/>
              </a:solidFill>
              <a:latin typeface="Arial" charset="0"/>
            </a:endParaRP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en-US" sz="2000" b="1" dirty="0" smtClean="0">
                <a:solidFill>
                  <a:srgbClr val="002956"/>
                </a:solidFill>
                <a:latin typeface="Arial" charset="0"/>
              </a:rPr>
              <a:t>Testing at FCBA :</a:t>
            </a:r>
            <a:endParaRPr lang="en-US" sz="2000" b="1" dirty="0">
              <a:solidFill>
                <a:srgbClr val="002956"/>
              </a:solidFill>
              <a:latin typeface="Arial" charset="0"/>
            </a:endParaRPr>
          </a:p>
          <a:p>
            <a:pPr marL="1906588" lvl="4" indent="-342900">
              <a:buFont typeface="Wingdings" panose="05000000000000000000" pitchFamily="2" charset="2"/>
              <a:buChar char="§"/>
              <a:defRPr/>
            </a:pPr>
            <a:endParaRPr lang="en-US" sz="1700" b="1" dirty="0" smtClean="0">
              <a:solidFill>
                <a:srgbClr val="002956"/>
              </a:solidFill>
              <a:latin typeface="Arial" charset="0"/>
            </a:endParaRPr>
          </a:p>
          <a:p>
            <a:pPr marL="1906588" lvl="4" indent="-342900">
              <a:buFont typeface="Wingdings" panose="05000000000000000000" pitchFamily="2" charset="2"/>
              <a:buChar char="§"/>
              <a:defRPr/>
            </a:pPr>
            <a:r>
              <a:rPr lang="en-US" sz="1700" b="1" dirty="0" smtClean="0">
                <a:solidFill>
                  <a:srgbClr val="002956"/>
                </a:solidFill>
                <a:latin typeface="Arial" charset="0"/>
              </a:rPr>
              <a:t>Massive </a:t>
            </a:r>
            <a:r>
              <a:rPr lang="en-US" sz="1700" b="1" dirty="0">
                <a:solidFill>
                  <a:srgbClr val="002956"/>
                </a:solidFill>
                <a:latin typeface="Arial" charset="0"/>
              </a:rPr>
              <a:t>laminations :</a:t>
            </a:r>
          </a:p>
          <a:p>
            <a:pPr marL="2363788" lvl="5" indent="-34290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2956"/>
                </a:solidFill>
                <a:latin typeface="Arial" charset="0"/>
              </a:rPr>
              <a:t>Flat wise 4 points bending </a:t>
            </a:r>
            <a:r>
              <a:rPr lang="en-US" sz="1400" b="1" dirty="0" smtClean="0">
                <a:solidFill>
                  <a:srgbClr val="002956"/>
                </a:solidFill>
                <a:latin typeface="Arial" charset="0"/>
              </a:rPr>
              <a:t>test		x 40</a:t>
            </a:r>
          </a:p>
          <a:p>
            <a:pPr marL="2363788" lvl="5" indent="-342900">
              <a:buFont typeface="Arial" panose="020B0604020202020204" pitchFamily="34" charset="0"/>
              <a:buChar char="•"/>
              <a:defRPr/>
            </a:pPr>
            <a:r>
              <a:rPr lang="en-US" sz="1400" b="1" dirty="0" smtClean="0">
                <a:solidFill>
                  <a:srgbClr val="00B050"/>
                </a:solidFill>
                <a:latin typeface="Arial" charset="0"/>
              </a:rPr>
              <a:t>Tensile test</a:t>
            </a:r>
            <a:r>
              <a:rPr lang="en-US" sz="1400" b="1" dirty="0" smtClean="0">
                <a:solidFill>
                  <a:srgbClr val="002956"/>
                </a:solidFill>
                <a:latin typeface="Arial" charset="0"/>
              </a:rPr>
              <a:t>				x 40</a:t>
            </a:r>
            <a:endParaRPr lang="en-US" sz="1400" b="1" dirty="0">
              <a:solidFill>
                <a:srgbClr val="002956"/>
              </a:solidFill>
              <a:latin typeface="Arial" charset="0"/>
            </a:endParaRPr>
          </a:p>
          <a:p>
            <a:pPr marL="2363788" lvl="5" indent="-342900">
              <a:buFont typeface="Arial" panose="020B0604020202020204" pitchFamily="34" charset="0"/>
              <a:buChar char="•"/>
              <a:defRPr/>
            </a:pPr>
            <a:endParaRPr lang="en-US" sz="1700" b="1" dirty="0">
              <a:solidFill>
                <a:srgbClr val="002956"/>
              </a:solidFill>
              <a:latin typeface="Arial" charset="0"/>
            </a:endParaRPr>
          </a:p>
          <a:p>
            <a:pPr marL="1906588" lvl="4" indent="-342900">
              <a:buFont typeface="Arial" panose="020B0604020202020204" pitchFamily="34" charset="0"/>
              <a:buChar char="•"/>
              <a:defRPr/>
            </a:pPr>
            <a:r>
              <a:rPr lang="en-US" sz="1700" b="1" dirty="0">
                <a:solidFill>
                  <a:srgbClr val="002956"/>
                </a:solidFill>
                <a:latin typeface="Arial" charset="0"/>
              </a:rPr>
              <a:t>Finger jointed laminations :</a:t>
            </a:r>
          </a:p>
          <a:p>
            <a:pPr marL="2363788" lvl="5" indent="-34290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2956"/>
                </a:solidFill>
                <a:latin typeface="Arial" charset="0"/>
              </a:rPr>
              <a:t>Flat wise 4 points bending </a:t>
            </a:r>
            <a:r>
              <a:rPr lang="en-US" sz="1400" b="1" dirty="0" smtClean="0">
                <a:solidFill>
                  <a:srgbClr val="002956"/>
                </a:solidFill>
                <a:latin typeface="Arial" charset="0"/>
              </a:rPr>
              <a:t>test		x 40</a:t>
            </a:r>
          </a:p>
          <a:p>
            <a:pPr marL="2363788" lvl="5" indent="-342900">
              <a:buFont typeface="Arial" panose="020B0604020202020204" pitchFamily="34" charset="0"/>
              <a:buChar char="•"/>
              <a:defRPr/>
            </a:pPr>
            <a:r>
              <a:rPr lang="en-US" sz="1400" b="1" dirty="0" smtClean="0">
                <a:solidFill>
                  <a:srgbClr val="00B050"/>
                </a:solidFill>
                <a:latin typeface="Arial" charset="0"/>
              </a:rPr>
              <a:t>Tensile </a:t>
            </a:r>
            <a:r>
              <a:rPr lang="en-US" sz="1400" b="1" dirty="0">
                <a:solidFill>
                  <a:srgbClr val="00B050"/>
                </a:solidFill>
                <a:latin typeface="Arial" charset="0"/>
              </a:rPr>
              <a:t>test	</a:t>
            </a:r>
            <a:r>
              <a:rPr lang="en-US" sz="1400" b="1" dirty="0">
                <a:solidFill>
                  <a:srgbClr val="002956"/>
                </a:solidFill>
                <a:latin typeface="Arial" charset="0"/>
              </a:rPr>
              <a:t>			x 40</a:t>
            </a:r>
          </a:p>
          <a:p>
            <a:pPr marL="1563688" lvl="4" indent="0">
              <a:defRPr/>
            </a:pPr>
            <a:endParaRPr lang="en-US" sz="1700" b="1" dirty="0">
              <a:solidFill>
                <a:srgbClr val="002956"/>
              </a:solidFill>
              <a:latin typeface="Arial" charset="0"/>
            </a:endParaRPr>
          </a:p>
          <a:p>
            <a:pPr marL="1906588" lvl="4" indent="-342900">
              <a:buFont typeface="Wingdings" panose="05000000000000000000" pitchFamily="2" charset="2"/>
              <a:buChar char="§"/>
              <a:defRPr/>
            </a:pPr>
            <a:r>
              <a:rPr lang="en-US" sz="1700" b="1" dirty="0">
                <a:solidFill>
                  <a:srgbClr val="002956"/>
                </a:solidFill>
                <a:latin typeface="Arial" charset="0"/>
              </a:rPr>
              <a:t>Beams</a:t>
            </a:r>
          </a:p>
          <a:p>
            <a:pPr marL="2363788" lvl="5" indent="-34290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2956"/>
                </a:solidFill>
                <a:latin typeface="Arial" charset="0"/>
              </a:rPr>
              <a:t>Flat wise 4 points bending </a:t>
            </a:r>
            <a:r>
              <a:rPr lang="en-US" sz="1400" b="1" dirty="0" smtClean="0">
                <a:solidFill>
                  <a:srgbClr val="002956"/>
                </a:solidFill>
                <a:latin typeface="Arial" charset="0"/>
              </a:rPr>
              <a:t>test		x 20</a:t>
            </a:r>
            <a:endParaRPr lang="en-US" sz="1400" b="1" dirty="0">
              <a:solidFill>
                <a:srgbClr val="002956"/>
              </a:solidFill>
              <a:latin typeface="Arial" charset="0"/>
            </a:endParaRPr>
          </a:p>
          <a:p>
            <a:pPr marL="2363788" lvl="5" indent="-34290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2956"/>
                </a:solidFill>
                <a:latin typeface="Arial" charset="0"/>
              </a:rPr>
              <a:t>Compression test (longitudinal + </a:t>
            </a:r>
            <a:r>
              <a:rPr lang="en-US" sz="1400" b="1" dirty="0" smtClean="0">
                <a:solidFill>
                  <a:srgbClr val="002956"/>
                </a:solidFill>
                <a:latin typeface="Arial" charset="0"/>
              </a:rPr>
              <a:t>transverse)	x 20</a:t>
            </a:r>
            <a:endParaRPr lang="en-US" sz="1400" b="1" dirty="0">
              <a:solidFill>
                <a:srgbClr val="002956"/>
              </a:solidFill>
              <a:latin typeface="Arial" charset="0"/>
            </a:endParaRPr>
          </a:p>
          <a:p>
            <a:pPr marL="2363788" lvl="5" indent="-342900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srgbClr val="002956"/>
                </a:solidFill>
                <a:latin typeface="Arial" charset="0"/>
              </a:rPr>
              <a:t>Bonding quality </a:t>
            </a:r>
            <a:r>
              <a:rPr lang="en-US" sz="1400" b="1" dirty="0" smtClean="0">
                <a:solidFill>
                  <a:srgbClr val="002956"/>
                </a:solidFill>
                <a:latin typeface="Arial" charset="0"/>
              </a:rPr>
              <a:t>: delamination and shear tests  x 10</a:t>
            </a:r>
            <a:endParaRPr lang="en-US" sz="1400" b="1" dirty="0">
              <a:solidFill>
                <a:srgbClr val="002956"/>
              </a:solidFill>
              <a:latin typeface="Arial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10688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2617788"/>
            <a:ext cx="106886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en-US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67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45" name="Text Box 17"/>
          <p:cNvSpPr txBox="1">
            <a:spLocks noChangeArrowheads="1"/>
          </p:cNvSpPr>
          <p:nvPr/>
        </p:nvSpPr>
        <p:spPr bwMode="auto">
          <a:xfrm>
            <a:off x="979488" y="1685926"/>
            <a:ext cx="9156700" cy="3508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863600" lvl="2" indent="-342900" defTabSz="914400" eaLnBrk="1" hangingPunct="1">
              <a:buFont typeface="Wingdings 2" panose="05020102010507070707" pitchFamily="18" charset="2"/>
              <a:buChar char=""/>
              <a:defRPr/>
            </a:pPr>
            <a:r>
              <a:rPr lang="en-US" sz="2000" b="1" dirty="0" smtClean="0">
                <a:solidFill>
                  <a:srgbClr val="002956"/>
                </a:solidFill>
                <a:latin typeface="Arial" charset="0"/>
              </a:rPr>
              <a:t>November 2015 – September 2016</a:t>
            </a:r>
          </a:p>
          <a:p>
            <a:pPr marL="863600" lvl="2" indent="-342900" defTabSz="914400" eaLnBrk="1" hangingPunct="1">
              <a:buFont typeface="Wingdings 2" panose="05020102010507070707" pitchFamily="18" charset="2"/>
              <a:buChar char=""/>
              <a:defRPr/>
            </a:pPr>
            <a:endParaRPr lang="en-US" sz="2000" b="1" dirty="0" smtClean="0">
              <a:solidFill>
                <a:srgbClr val="002956"/>
              </a:solidFill>
              <a:latin typeface="Arial" charset="0"/>
            </a:endParaRPr>
          </a:p>
          <a:p>
            <a:pPr marL="1384300" lvl="2" indent="-342900" defTabSz="914400" eaLnBrk="1" hangingPunct="1">
              <a:buFont typeface="Wingdings 3" panose="05040102010807070707" pitchFamily="18" charset="2"/>
              <a:buChar char=""/>
              <a:defRPr/>
            </a:pPr>
            <a:r>
              <a:rPr lang="fr-FR" altLang="fr-FR" sz="1800" b="1" dirty="0" smtClean="0">
                <a:solidFill>
                  <a:srgbClr val="002956"/>
                </a:solidFill>
                <a:latin typeface="Arial" charset="0"/>
              </a:rPr>
              <a:t>WP2 + WP3 + WP4 :</a:t>
            </a:r>
          </a:p>
          <a:p>
            <a:pPr lvl="2" indent="0" defTabSz="914400" eaLnBrk="1" hangingPunct="1">
              <a:defRPr/>
            </a:pPr>
            <a:endParaRPr lang="fr-FR" altLang="fr-FR" sz="1800" b="1" dirty="0">
              <a:solidFill>
                <a:srgbClr val="002956"/>
              </a:solidFill>
              <a:latin typeface="Arial" charset="0"/>
            </a:endParaRPr>
          </a:p>
          <a:p>
            <a:pPr lvl="2" indent="0" defTabSz="914400" eaLnBrk="1" hangingPunct="1">
              <a:defRPr/>
            </a:pPr>
            <a:r>
              <a:rPr lang="fr-FR" altLang="fr-FR" sz="1600" b="1" dirty="0" smtClean="0">
                <a:solidFill>
                  <a:srgbClr val="002956"/>
                </a:solidFill>
                <a:latin typeface="Arial" charset="0"/>
              </a:rPr>
              <a:t>	</a:t>
            </a:r>
            <a:r>
              <a:rPr lang="fr-FR" altLang="fr-FR" sz="1600" b="1" dirty="0" err="1" smtClean="0">
                <a:solidFill>
                  <a:srgbClr val="002956"/>
                </a:solidFill>
                <a:latin typeface="Arial" charset="0"/>
              </a:rPr>
              <a:t>Glulam</a:t>
            </a:r>
            <a:r>
              <a:rPr lang="fr-FR" altLang="fr-FR" sz="1600" b="1" dirty="0" smtClean="0">
                <a:solidFill>
                  <a:srgbClr val="002956"/>
                </a:solidFill>
                <a:latin typeface="Arial" charset="0"/>
              </a:rPr>
              <a:t> </a:t>
            </a:r>
            <a:r>
              <a:rPr lang="fr-FR" altLang="fr-FR" sz="1600" b="1" dirty="0" err="1" smtClean="0">
                <a:solidFill>
                  <a:srgbClr val="002956"/>
                </a:solidFill>
                <a:latin typeface="Arial" charset="0"/>
              </a:rPr>
              <a:t>strength</a:t>
            </a:r>
            <a:r>
              <a:rPr lang="fr-FR" altLang="fr-FR" sz="1600" b="1" dirty="0" smtClean="0">
                <a:solidFill>
                  <a:srgbClr val="002956"/>
                </a:solidFill>
                <a:latin typeface="Arial" charset="0"/>
              </a:rPr>
              <a:t> </a:t>
            </a:r>
            <a:r>
              <a:rPr lang="fr-FR" altLang="fr-FR" sz="1600" b="1" dirty="0" smtClean="0">
                <a:solidFill>
                  <a:srgbClr val="002956"/>
                </a:solidFill>
                <a:latin typeface="Arial" charset="0"/>
              </a:rPr>
              <a:t>model, </a:t>
            </a:r>
            <a:r>
              <a:rPr lang="fr-FR" altLang="fr-FR" sz="1600" b="1" dirty="0" err="1" smtClean="0">
                <a:solidFill>
                  <a:srgbClr val="002956"/>
                </a:solidFill>
                <a:latin typeface="Arial" charset="0"/>
              </a:rPr>
              <a:t>proposal</a:t>
            </a:r>
            <a:r>
              <a:rPr lang="fr-FR" altLang="fr-FR" sz="1600" b="1" dirty="0" smtClean="0">
                <a:solidFill>
                  <a:srgbClr val="002956"/>
                </a:solidFill>
                <a:latin typeface="Arial" charset="0"/>
              </a:rPr>
              <a:t> for table GL / SW</a:t>
            </a:r>
          </a:p>
          <a:p>
            <a:pPr lvl="2" indent="0" defTabSz="914400" eaLnBrk="1" hangingPunct="1">
              <a:defRPr/>
            </a:pPr>
            <a:endParaRPr lang="fr-FR" altLang="fr-FR" sz="1600" b="1" dirty="0">
              <a:solidFill>
                <a:srgbClr val="002956"/>
              </a:solidFill>
              <a:latin typeface="Arial" charset="0"/>
              <a:sym typeface="Symbol"/>
            </a:endParaRPr>
          </a:p>
          <a:p>
            <a:pPr lvl="2" indent="0" defTabSz="914400" eaLnBrk="1" hangingPunct="1">
              <a:defRPr/>
            </a:pPr>
            <a:r>
              <a:rPr lang="fr-FR" altLang="fr-FR" sz="1600" b="1" dirty="0" smtClean="0">
                <a:solidFill>
                  <a:srgbClr val="002956"/>
                </a:solidFill>
                <a:latin typeface="Arial" charset="0"/>
                <a:sym typeface="Symbol"/>
              </a:rPr>
              <a:t>	 </a:t>
            </a:r>
            <a:r>
              <a:rPr lang="fr-FR" altLang="fr-FR" sz="1600" b="1" dirty="0">
                <a:solidFill>
                  <a:srgbClr val="002956"/>
                </a:solidFill>
                <a:latin typeface="Arial" charset="0"/>
                <a:sym typeface="Symbol"/>
              </a:rPr>
              <a:t>CEN TC124/WG3 </a:t>
            </a:r>
            <a:r>
              <a:rPr lang="fr-FR" altLang="fr-FR" sz="1600" b="1" dirty="0" err="1">
                <a:solidFill>
                  <a:srgbClr val="002956"/>
                </a:solidFill>
                <a:latin typeface="Arial" charset="0"/>
                <a:sym typeface="Symbol"/>
              </a:rPr>
              <a:t>harmonized</a:t>
            </a:r>
            <a:r>
              <a:rPr lang="fr-FR" altLang="fr-FR" sz="1600" b="1" dirty="0">
                <a:solidFill>
                  <a:srgbClr val="002956"/>
                </a:solidFill>
                <a:latin typeface="Arial" charset="0"/>
                <a:sym typeface="Symbol"/>
              </a:rPr>
              <a:t> standard </a:t>
            </a:r>
            <a:r>
              <a:rPr lang="fr-FR" altLang="fr-FR" sz="1600" b="1" dirty="0">
                <a:solidFill>
                  <a:srgbClr val="002956"/>
                </a:solidFill>
                <a:latin typeface="Arial" charset="0"/>
              </a:rPr>
              <a:t>for </a:t>
            </a:r>
            <a:r>
              <a:rPr lang="fr-FR" altLang="fr-FR" sz="1600" b="1" dirty="0" err="1">
                <a:solidFill>
                  <a:srgbClr val="002956"/>
                </a:solidFill>
                <a:latin typeface="Arial" charset="0"/>
              </a:rPr>
              <a:t>glulam</a:t>
            </a:r>
            <a:r>
              <a:rPr lang="fr-FR" altLang="fr-FR" sz="1600" b="1" dirty="0">
                <a:solidFill>
                  <a:srgbClr val="002956"/>
                </a:solidFill>
                <a:latin typeface="Arial" charset="0"/>
              </a:rPr>
              <a:t> made of </a:t>
            </a:r>
            <a:r>
              <a:rPr lang="fr-FR" altLang="fr-FR" sz="1600" b="1" dirty="0" err="1" smtClean="0">
                <a:solidFill>
                  <a:srgbClr val="002956"/>
                </a:solidFill>
                <a:latin typeface="Arial" charset="0"/>
              </a:rPr>
              <a:t>hardwoods</a:t>
            </a:r>
            <a:endParaRPr lang="fr-FR" altLang="fr-FR" sz="1800" b="1" dirty="0">
              <a:solidFill>
                <a:srgbClr val="002956"/>
              </a:solidFill>
              <a:latin typeface="Arial" charset="0"/>
            </a:endParaRPr>
          </a:p>
          <a:p>
            <a:pPr marL="863600" lvl="2" indent="-342900" defTabSz="914400" eaLnBrk="1" hangingPunct="1">
              <a:buFont typeface="Courier New" panose="02070309020205020404" pitchFamily="49" charset="0"/>
              <a:buChar char="o"/>
              <a:defRPr/>
            </a:pPr>
            <a:endParaRPr lang="en-US" sz="2000" b="1" dirty="0">
              <a:solidFill>
                <a:srgbClr val="002956"/>
              </a:solidFill>
              <a:latin typeface="Arial" charset="0"/>
            </a:endParaRPr>
          </a:p>
          <a:p>
            <a:pPr marL="863600" lvl="2" indent="-342900" defTabSz="914400" eaLnBrk="1" hangingPunct="1">
              <a:buFont typeface="Courier New" panose="02070309020205020404" pitchFamily="49" charset="0"/>
              <a:buChar char="o"/>
              <a:defRPr/>
            </a:pPr>
            <a:endParaRPr lang="en-US" sz="2000" b="1" dirty="0">
              <a:solidFill>
                <a:srgbClr val="002956"/>
              </a:solidFill>
              <a:latin typeface="Arial" charset="0"/>
            </a:endParaRPr>
          </a:p>
          <a:p>
            <a:pPr marL="342900" indent="-342900" defTabSz="914400" eaLnBrk="1" hangingPunct="1">
              <a:buFont typeface="Arial" panose="020B0604020202020204" pitchFamily="34" charset="0"/>
              <a:buChar char="•"/>
              <a:defRPr/>
            </a:pPr>
            <a:endParaRPr lang="fr-FR" sz="1800" b="1" dirty="0" smtClean="0">
              <a:solidFill>
                <a:srgbClr val="002956"/>
              </a:solidFill>
              <a:latin typeface="Arial" charset="0"/>
            </a:endParaRPr>
          </a:p>
          <a:p>
            <a:pPr marL="863600" lvl="1" indent="-342900" defTabSz="914400" eaLnBrk="1" hangingPunct="1">
              <a:buFont typeface="Calibri" panose="020F0502020204030204" pitchFamily="34" charset="0"/>
              <a:buChar char="‒"/>
              <a:defRPr/>
            </a:pPr>
            <a:endParaRPr lang="fr-FR" altLang="fr-FR" sz="2000" b="1" dirty="0">
              <a:solidFill>
                <a:srgbClr val="002956"/>
              </a:solidFill>
              <a:latin typeface="Arial" charset="0"/>
            </a:endParaRPr>
          </a:p>
          <a:p>
            <a:pPr marL="342900" indent="-342900" defTabSz="914400" eaLnBrk="1" hangingPunct="1">
              <a:buFont typeface="Arial" panose="020B0604020202020204" pitchFamily="34" charset="0"/>
              <a:buChar char="•"/>
              <a:defRPr/>
            </a:pPr>
            <a:endParaRPr lang="fr-FR" altLang="fr-FR" sz="2000" b="1" dirty="0">
              <a:solidFill>
                <a:schemeClr val="hlink"/>
              </a:solidFill>
              <a:cs typeface="+mn-cs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608197" y="410571"/>
            <a:ext cx="8302506" cy="83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5" rIns="91428" bIns="45715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indent="-65088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indent="-193675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342900" indent="-342900" defTabSz="914400" eaLnBrk="1" hangingPunct="1">
              <a:buFont typeface="Arial" panose="020B0604020202020204" pitchFamily="34" charset="0"/>
              <a:buChar char="•"/>
              <a:defRPr/>
            </a:pPr>
            <a:r>
              <a:rPr lang="fr-FR" altLang="fr-FR" sz="2400" b="1" dirty="0" err="1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fr-FR" altLang="fr-FR" sz="24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4.4</a:t>
            </a:r>
            <a:r>
              <a:rPr lang="en-US" sz="2400" b="1" dirty="0" smtClean="0">
                <a:solidFill>
                  <a:srgbClr val="002956"/>
                </a:solidFill>
                <a:latin typeface="Arial" charset="0"/>
              </a:rPr>
              <a:t> </a:t>
            </a:r>
            <a:r>
              <a:rPr lang="en-US" sz="2400" b="1" dirty="0">
                <a:solidFill>
                  <a:srgbClr val="002956"/>
                </a:solidFill>
                <a:latin typeface="Arial" charset="0"/>
              </a:rPr>
              <a:t>Input of experimental data to fit the model, FE calculations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197" y="3929063"/>
            <a:ext cx="5195472" cy="346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45" name="Text Box 17"/>
          <p:cNvSpPr txBox="1">
            <a:spLocks noChangeArrowheads="1"/>
          </p:cNvSpPr>
          <p:nvPr/>
        </p:nvSpPr>
        <p:spPr bwMode="auto">
          <a:xfrm>
            <a:off x="979488" y="1685926"/>
            <a:ext cx="9156700" cy="387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863600" lvl="2" indent="-342900" defTabSz="914400" eaLnBrk="1" hangingPunct="1">
              <a:buFont typeface="Wingdings 2" panose="05020102010507070707" pitchFamily="18" charset="2"/>
              <a:buChar char=""/>
              <a:defRPr/>
            </a:pPr>
            <a:r>
              <a:rPr lang="en-US" sz="2000" b="1" dirty="0" smtClean="0">
                <a:solidFill>
                  <a:srgbClr val="002956"/>
                </a:solidFill>
                <a:latin typeface="Arial" charset="0"/>
              </a:rPr>
              <a:t>November 2015 – September 2016</a:t>
            </a:r>
          </a:p>
          <a:p>
            <a:pPr marL="863600" lvl="2" indent="-342900" defTabSz="914400" eaLnBrk="1" hangingPunct="1">
              <a:buFont typeface="Wingdings 2" panose="05020102010507070707" pitchFamily="18" charset="2"/>
              <a:buChar char=""/>
              <a:defRPr/>
            </a:pPr>
            <a:endParaRPr lang="en-US" sz="2000" b="1" dirty="0" smtClean="0">
              <a:solidFill>
                <a:srgbClr val="002956"/>
              </a:solidFill>
              <a:latin typeface="Arial" charset="0"/>
            </a:endParaRPr>
          </a:p>
          <a:p>
            <a:pPr marL="1384300" lvl="2" indent="-342900" defTabSz="914400" eaLnBrk="1" hangingPunct="1">
              <a:buFont typeface="Wingdings 3" panose="05040102010807070707" pitchFamily="18" charset="2"/>
              <a:buChar char=""/>
              <a:defRPr/>
            </a:pPr>
            <a:r>
              <a:rPr lang="fr-FR" altLang="fr-FR" sz="1800" b="1" dirty="0" smtClean="0">
                <a:solidFill>
                  <a:srgbClr val="002956"/>
                </a:solidFill>
                <a:latin typeface="Arial" charset="0"/>
              </a:rPr>
              <a:t>WP2 + WP3 + WP4 :</a:t>
            </a:r>
          </a:p>
          <a:p>
            <a:pPr lvl="2" indent="0" defTabSz="914400" eaLnBrk="1" hangingPunct="1">
              <a:defRPr/>
            </a:pPr>
            <a:endParaRPr lang="fr-FR" altLang="fr-FR" sz="1800" b="1" dirty="0">
              <a:solidFill>
                <a:srgbClr val="002956"/>
              </a:solidFill>
              <a:latin typeface="Arial" charset="0"/>
            </a:endParaRPr>
          </a:p>
          <a:p>
            <a:pPr lvl="2" indent="0" defTabSz="914400" eaLnBrk="1" hangingPunct="1">
              <a:defRPr/>
            </a:pPr>
            <a:r>
              <a:rPr lang="fr-FR" altLang="fr-FR" sz="1800" b="1" dirty="0" err="1" smtClean="0">
                <a:solidFill>
                  <a:srgbClr val="002956"/>
                </a:solidFill>
                <a:latin typeface="Arial" charset="0"/>
              </a:rPr>
              <a:t>Glulam</a:t>
            </a:r>
            <a:r>
              <a:rPr lang="fr-FR" altLang="fr-FR" sz="1800" b="1" dirty="0" smtClean="0">
                <a:solidFill>
                  <a:srgbClr val="002956"/>
                </a:solidFill>
                <a:latin typeface="Arial" charset="0"/>
              </a:rPr>
              <a:t> </a:t>
            </a:r>
            <a:r>
              <a:rPr lang="fr-FR" altLang="fr-FR" sz="1800" b="1" dirty="0" err="1" smtClean="0">
                <a:solidFill>
                  <a:srgbClr val="002956"/>
                </a:solidFill>
                <a:latin typeface="Arial" charset="0"/>
              </a:rPr>
              <a:t>strength</a:t>
            </a:r>
            <a:r>
              <a:rPr lang="fr-FR" altLang="fr-FR" sz="1800" b="1" dirty="0" smtClean="0">
                <a:solidFill>
                  <a:srgbClr val="002956"/>
                </a:solidFill>
                <a:latin typeface="Arial" charset="0"/>
              </a:rPr>
              <a:t> </a:t>
            </a:r>
            <a:r>
              <a:rPr lang="fr-FR" altLang="fr-FR" sz="1800" b="1" dirty="0" smtClean="0">
                <a:solidFill>
                  <a:srgbClr val="002956"/>
                </a:solidFill>
                <a:latin typeface="Arial" charset="0"/>
              </a:rPr>
              <a:t>model, </a:t>
            </a:r>
            <a:r>
              <a:rPr lang="fr-FR" altLang="fr-FR" sz="1800" b="1" dirty="0" err="1" smtClean="0">
                <a:solidFill>
                  <a:srgbClr val="002956"/>
                </a:solidFill>
                <a:latin typeface="Arial" charset="0"/>
              </a:rPr>
              <a:t>proposal</a:t>
            </a:r>
            <a:r>
              <a:rPr lang="fr-FR" altLang="fr-FR" sz="1800" b="1" dirty="0" smtClean="0">
                <a:solidFill>
                  <a:srgbClr val="002956"/>
                </a:solidFill>
                <a:latin typeface="Arial" charset="0"/>
              </a:rPr>
              <a:t> for </a:t>
            </a:r>
            <a:r>
              <a:rPr lang="fr-FR" altLang="fr-FR" sz="1800" b="1" dirty="0" err="1" smtClean="0">
                <a:solidFill>
                  <a:srgbClr val="002956"/>
                </a:solidFill>
                <a:latin typeface="Arial" charset="0"/>
              </a:rPr>
              <a:t>correlation</a:t>
            </a:r>
            <a:r>
              <a:rPr lang="fr-FR" altLang="fr-FR" sz="1800" b="1" dirty="0" smtClean="0">
                <a:solidFill>
                  <a:srgbClr val="002956"/>
                </a:solidFill>
                <a:latin typeface="Arial" charset="0"/>
              </a:rPr>
              <a:t> table GL / SW</a:t>
            </a:r>
          </a:p>
          <a:p>
            <a:pPr lvl="2" indent="0" defTabSz="914400" eaLnBrk="1" hangingPunct="1">
              <a:defRPr/>
            </a:pPr>
            <a:endParaRPr lang="fr-FR" altLang="fr-FR" sz="1800" b="1" dirty="0">
              <a:solidFill>
                <a:srgbClr val="002956"/>
              </a:solidFill>
              <a:latin typeface="Arial" charset="0"/>
              <a:sym typeface="Symbol"/>
            </a:endParaRPr>
          </a:p>
          <a:p>
            <a:pPr lvl="2" indent="0" defTabSz="914400" eaLnBrk="1" hangingPunct="1">
              <a:defRPr/>
            </a:pPr>
            <a:r>
              <a:rPr lang="fr-FR" altLang="fr-FR" sz="1800" b="1" dirty="0" smtClean="0">
                <a:solidFill>
                  <a:srgbClr val="002956"/>
                </a:solidFill>
                <a:latin typeface="Arial" charset="0"/>
                <a:sym typeface="Symbol"/>
              </a:rPr>
              <a:t> </a:t>
            </a:r>
            <a:r>
              <a:rPr lang="fr-FR" altLang="fr-FR" sz="1800" b="1" dirty="0">
                <a:solidFill>
                  <a:srgbClr val="002956"/>
                </a:solidFill>
                <a:latin typeface="Arial" charset="0"/>
                <a:sym typeface="Symbol"/>
              </a:rPr>
              <a:t>CEN TC124/WG3 </a:t>
            </a:r>
            <a:r>
              <a:rPr lang="fr-FR" altLang="fr-FR" sz="1800" b="1" dirty="0" err="1">
                <a:solidFill>
                  <a:srgbClr val="002956"/>
                </a:solidFill>
                <a:latin typeface="Arial" charset="0"/>
                <a:sym typeface="Symbol"/>
              </a:rPr>
              <a:t>harmonized</a:t>
            </a:r>
            <a:r>
              <a:rPr lang="fr-FR" altLang="fr-FR" sz="1800" b="1" dirty="0">
                <a:solidFill>
                  <a:srgbClr val="002956"/>
                </a:solidFill>
                <a:latin typeface="Arial" charset="0"/>
                <a:sym typeface="Symbol"/>
              </a:rPr>
              <a:t> standard </a:t>
            </a:r>
            <a:r>
              <a:rPr lang="fr-FR" altLang="fr-FR" sz="1800" b="1" dirty="0">
                <a:solidFill>
                  <a:srgbClr val="002956"/>
                </a:solidFill>
                <a:latin typeface="Arial" charset="0"/>
              </a:rPr>
              <a:t>for </a:t>
            </a:r>
            <a:r>
              <a:rPr lang="fr-FR" altLang="fr-FR" sz="1800" b="1" dirty="0" err="1">
                <a:solidFill>
                  <a:srgbClr val="002956"/>
                </a:solidFill>
                <a:latin typeface="Arial" charset="0"/>
              </a:rPr>
              <a:t>glulam</a:t>
            </a:r>
            <a:r>
              <a:rPr lang="fr-FR" altLang="fr-FR" sz="1800" b="1" dirty="0">
                <a:solidFill>
                  <a:srgbClr val="002956"/>
                </a:solidFill>
                <a:latin typeface="Arial" charset="0"/>
              </a:rPr>
              <a:t> made of </a:t>
            </a:r>
            <a:r>
              <a:rPr lang="fr-FR" altLang="fr-FR" sz="1800" b="1" dirty="0" err="1" smtClean="0">
                <a:solidFill>
                  <a:srgbClr val="002956"/>
                </a:solidFill>
                <a:latin typeface="Arial" charset="0"/>
              </a:rPr>
              <a:t>hardwoods</a:t>
            </a:r>
            <a:endParaRPr lang="fr-FR" altLang="fr-FR" sz="1800" b="1" dirty="0" smtClean="0">
              <a:solidFill>
                <a:srgbClr val="002956"/>
              </a:solidFill>
              <a:latin typeface="Arial" charset="0"/>
            </a:endParaRPr>
          </a:p>
          <a:p>
            <a:pPr lvl="2" indent="0" defTabSz="914400" eaLnBrk="1" hangingPunct="1">
              <a:defRPr/>
            </a:pPr>
            <a:endParaRPr lang="fr-FR" altLang="fr-FR" sz="1800" b="1" dirty="0">
              <a:solidFill>
                <a:srgbClr val="002956"/>
              </a:solidFill>
              <a:latin typeface="Arial" charset="0"/>
            </a:endParaRPr>
          </a:p>
          <a:p>
            <a:pPr marL="863600" lvl="2" indent="-342900" defTabSz="914400" eaLnBrk="1" hangingPunct="1">
              <a:buFont typeface="Courier New" panose="02070309020205020404" pitchFamily="49" charset="0"/>
              <a:buChar char="o"/>
              <a:defRPr/>
            </a:pPr>
            <a:endParaRPr lang="en-US" sz="2000" b="1" dirty="0">
              <a:solidFill>
                <a:srgbClr val="002956"/>
              </a:solidFill>
              <a:latin typeface="Arial" charset="0"/>
            </a:endParaRPr>
          </a:p>
          <a:p>
            <a:pPr marL="863600" lvl="2" indent="-342900" defTabSz="914400" eaLnBrk="1" hangingPunct="1">
              <a:buFont typeface="Courier New" panose="02070309020205020404" pitchFamily="49" charset="0"/>
              <a:buChar char="o"/>
              <a:defRPr/>
            </a:pPr>
            <a:endParaRPr lang="en-US" sz="2000" b="1" dirty="0">
              <a:solidFill>
                <a:srgbClr val="002956"/>
              </a:solidFill>
              <a:latin typeface="Arial" charset="0"/>
            </a:endParaRPr>
          </a:p>
          <a:p>
            <a:pPr marL="342900" indent="-342900" defTabSz="914400" eaLnBrk="1" hangingPunct="1">
              <a:buFont typeface="Arial" panose="020B0604020202020204" pitchFamily="34" charset="0"/>
              <a:buChar char="•"/>
              <a:defRPr/>
            </a:pPr>
            <a:endParaRPr lang="fr-FR" sz="1800" b="1" dirty="0" smtClean="0">
              <a:solidFill>
                <a:srgbClr val="002956"/>
              </a:solidFill>
              <a:latin typeface="Arial" charset="0"/>
            </a:endParaRPr>
          </a:p>
          <a:p>
            <a:pPr marL="863600" lvl="1" indent="-342900" defTabSz="914400" eaLnBrk="1" hangingPunct="1">
              <a:buFont typeface="Calibri" panose="020F0502020204030204" pitchFamily="34" charset="0"/>
              <a:buChar char="‒"/>
              <a:defRPr/>
            </a:pPr>
            <a:endParaRPr lang="fr-FR" altLang="fr-FR" sz="2000" b="1" dirty="0">
              <a:solidFill>
                <a:srgbClr val="002956"/>
              </a:solidFill>
              <a:latin typeface="Arial" charset="0"/>
            </a:endParaRPr>
          </a:p>
          <a:p>
            <a:pPr marL="342900" indent="-342900" defTabSz="914400" eaLnBrk="1" hangingPunct="1">
              <a:buFont typeface="Arial" panose="020B0604020202020204" pitchFamily="34" charset="0"/>
              <a:buChar char="•"/>
              <a:defRPr/>
            </a:pPr>
            <a:endParaRPr lang="fr-FR" altLang="fr-FR" sz="2000" b="1" dirty="0">
              <a:solidFill>
                <a:schemeClr val="hlink"/>
              </a:solidFill>
              <a:cs typeface="+mn-cs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608197" y="410571"/>
            <a:ext cx="8302506" cy="83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5" rIns="91428" bIns="45715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indent="-65088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indent="-193675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342900" indent="-342900" defTabSz="914400" eaLnBrk="1" hangingPunct="1">
              <a:buFont typeface="Arial" panose="020B0604020202020204" pitchFamily="34" charset="0"/>
              <a:buChar char="•"/>
              <a:defRPr/>
            </a:pPr>
            <a:r>
              <a:rPr lang="fr-FR" altLang="fr-FR" sz="2400" b="1" dirty="0" err="1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fr-FR" altLang="fr-FR" sz="24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4.4</a:t>
            </a:r>
            <a:r>
              <a:rPr lang="en-US" sz="2400" b="1" dirty="0" smtClean="0">
                <a:solidFill>
                  <a:srgbClr val="002956"/>
                </a:solidFill>
                <a:latin typeface="Arial" charset="0"/>
              </a:rPr>
              <a:t> </a:t>
            </a:r>
            <a:r>
              <a:rPr lang="en-US" sz="2400" b="1" dirty="0">
                <a:solidFill>
                  <a:srgbClr val="002956"/>
                </a:solidFill>
                <a:latin typeface="Arial" charset="0"/>
              </a:rPr>
              <a:t>Input of experimental data to fit the model, FE calculations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49" y="4078011"/>
            <a:ext cx="497205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489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45" name="Text Box 17"/>
          <p:cNvSpPr txBox="1">
            <a:spLocks noChangeArrowheads="1"/>
          </p:cNvSpPr>
          <p:nvPr/>
        </p:nvSpPr>
        <p:spPr bwMode="auto">
          <a:xfrm>
            <a:off x="850900" y="2243138"/>
            <a:ext cx="9156700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863600" lvl="2" indent="-342900" defTabSz="914400" eaLnBrk="1" hangingPunct="1">
              <a:buFont typeface="Wingdings 2" panose="05020102010507070707" pitchFamily="18" charset="2"/>
              <a:buChar char=""/>
              <a:defRPr/>
            </a:pPr>
            <a:r>
              <a:rPr lang="en-US" sz="2000" b="1" dirty="0" smtClean="0">
                <a:solidFill>
                  <a:srgbClr val="002956"/>
                </a:solidFill>
                <a:latin typeface="Arial" charset="0"/>
              </a:rPr>
              <a:t>November 2015 – September 2016</a:t>
            </a:r>
          </a:p>
          <a:p>
            <a:pPr marL="863600" lvl="2" indent="-342900" defTabSz="914400" eaLnBrk="1" hangingPunct="1">
              <a:buFont typeface="Wingdings 2" panose="05020102010507070707" pitchFamily="18" charset="2"/>
              <a:buChar char=""/>
              <a:defRPr/>
            </a:pPr>
            <a:endParaRPr lang="en-US" sz="2000" b="1" dirty="0" smtClean="0">
              <a:solidFill>
                <a:srgbClr val="002956"/>
              </a:solidFill>
              <a:latin typeface="Arial" charset="0"/>
            </a:endParaRPr>
          </a:p>
          <a:p>
            <a:pPr marL="1327150" lvl="2" indent="-285750" defTabSz="914400" eaLnBrk="1" hangingPunct="1">
              <a:buFont typeface="Wingdings 3" panose="05040102010807070707" pitchFamily="18" charset="2"/>
              <a:buChar char=""/>
              <a:defRPr/>
            </a:pPr>
            <a:r>
              <a:rPr lang="fr-FR" altLang="fr-FR" sz="1800" b="1" dirty="0" smtClean="0">
                <a:solidFill>
                  <a:srgbClr val="002956"/>
                </a:solidFill>
                <a:latin typeface="Arial" charset="0"/>
              </a:rPr>
              <a:t>WP1 + WP4 :</a:t>
            </a:r>
          </a:p>
          <a:p>
            <a:pPr marL="1327150" lvl="2" indent="-285750" defTabSz="914400" eaLnBrk="1" hangingPunct="1">
              <a:buFont typeface="Wingdings 3" panose="05040102010807070707" pitchFamily="18" charset="2"/>
              <a:buChar char=""/>
              <a:defRPr/>
            </a:pPr>
            <a:endParaRPr lang="fr-FR" altLang="fr-FR" sz="1800" b="1" dirty="0">
              <a:solidFill>
                <a:srgbClr val="002956"/>
              </a:solidFill>
              <a:latin typeface="Arial" charset="0"/>
            </a:endParaRPr>
          </a:p>
          <a:p>
            <a:pPr lvl="2" indent="0" defTabSz="914400" eaLnBrk="1" hangingPunct="1">
              <a:defRPr/>
            </a:pPr>
            <a:r>
              <a:rPr lang="fr-FR" altLang="fr-FR" sz="1800" b="1" dirty="0" err="1" smtClean="0">
                <a:solidFill>
                  <a:srgbClr val="002956"/>
                </a:solidFill>
                <a:latin typeface="Arial" charset="0"/>
              </a:rPr>
              <a:t>Economicaly</a:t>
            </a:r>
            <a:r>
              <a:rPr lang="fr-FR" altLang="fr-FR" sz="1800" b="1" dirty="0" smtClean="0">
                <a:solidFill>
                  <a:srgbClr val="002956"/>
                </a:solidFill>
                <a:latin typeface="Arial" charset="0"/>
              </a:rPr>
              <a:t> </a:t>
            </a:r>
            <a:r>
              <a:rPr lang="fr-FR" altLang="fr-FR" sz="1800" b="1" dirty="0">
                <a:solidFill>
                  <a:srgbClr val="002956"/>
                </a:solidFill>
                <a:latin typeface="Arial" charset="0"/>
              </a:rPr>
              <a:t>and </a:t>
            </a:r>
            <a:r>
              <a:rPr lang="fr-FR" altLang="fr-FR" sz="1800" b="1" dirty="0" err="1">
                <a:solidFill>
                  <a:srgbClr val="002956"/>
                </a:solidFill>
                <a:latin typeface="Arial" charset="0"/>
              </a:rPr>
              <a:t>technicaly</a:t>
            </a:r>
            <a:r>
              <a:rPr lang="fr-FR" altLang="fr-FR" sz="1800" b="1" dirty="0">
                <a:solidFill>
                  <a:srgbClr val="002956"/>
                </a:solidFill>
                <a:latin typeface="Arial" charset="0"/>
              </a:rPr>
              <a:t> </a:t>
            </a:r>
            <a:r>
              <a:rPr lang="fr-FR" altLang="fr-FR" sz="1800" b="1" dirty="0" err="1">
                <a:solidFill>
                  <a:srgbClr val="002956"/>
                </a:solidFill>
                <a:latin typeface="Arial" charset="0"/>
              </a:rPr>
              <a:t>competitive</a:t>
            </a:r>
            <a:r>
              <a:rPr lang="fr-FR" altLang="fr-FR" sz="1800" b="1" dirty="0">
                <a:solidFill>
                  <a:srgbClr val="002956"/>
                </a:solidFill>
                <a:latin typeface="Arial" charset="0"/>
              </a:rPr>
              <a:t> </a:t>
            </a:r>
            <a:r>
              <a:rPr lang="fr-FR" altLang="fr-FR" sz="1800" b="1" dirty="0" err="1">
                <a:solidFill>
                  <a:srgbClr val="002956"/>
                </a:solidFill>
                <a:latin typeface="Arial" charset="0"/>
              </a:rPr>
              <a:t>glulam</a:t>
            </a:r>
            <a:r>
              <a:rPr lang="fr-FR" altLang="fr-FR" sz="1800" b="1" dirty="0">
                <a:solidFill>
                  <a:srgbClr val="002956"/>
                </a:solidFill>
                <a:latin typeface="Arial" charset="0"/>
              </a:rPr>
              <a:t> </a:t>
            </a:r>
            <a:r>
              <a:rPr lang="fr-FR" altLang="fr-FR" sz="1800" b="1" dirty="0" err="1">
                <a:solidFill>
                  <a:srgbClr val="002956"/>
                </a:solidFill>
                <a:latin typeface="Arial" charset="0"/>
              </a:rPr>
              <a:t>beam</a:t>
            </a:r>
            <a:r>
              <a:rPr lang="fr-FR" altLang="fr-FR" sz="1800" b="1" dirty="0">
                <a:solidFill>
                  <a:srgbClr val="002956"/>
                </a:solidFill>
                <a:latin typeface="Arial" charset="0"/>
              </a:rPr>
              <a:t> </a:t>
            </a:r>
            <a:r>
              <a:rPr lang="fr-FR" altLang="fr-FR" sz="1800" b="1" dirty="0" err="1">
                <a:solidFill>
                  <a:srgbClr val="002956"/>
                </a:solidFill>
                <a:latin typeface="Arial" charset="0"/>
              </a:rPr>
              <a:t>build-ups</a:t>
            </a:r>
            <a:endParaRPr lang="fr-FR" altLang="fr-FR" sz="1800" b="1" dirty="0">
              <a:solidFill>
                <a:srgbClr val="002956"/>
              </a:solidFill>
              <a:latin typeface="Arial" charset="0"/>
            </a:endParaRPr>
          </a:p>
          <a:p>
            <a:pPr marL="1384300" lvl="2" indent="-342900" defTabSz="914400" eaLnBrk="1" hangingPunct="1">
              <a:buFont typeface="Arial" panose="020B0604020202020204" pitchFamily="34" charset="0"/>
              <a:buChar char="•"/>
              <a:defRPr/>
            </a:pPr>
            <a:endParaRPr lang="fr-FR" altLang="fr-FR" sz="1800" b="1" dirty="0">
              <a:solidFill>
                <a:srgbClr val="002956"/>
              </a:solidFill>
              <a:latin typeface="Arial" charset="0"/>
            </a:endParaRPr>
          </a:p>
          <a:p>
            <a:pPr marL="863600" lvl="2" indent="-342900" defTabSz="914400" eaLnBrk="1" hangingPunct="1">
              <a:buFont typeface="Courier New" panose="02070309020205020404" pitchFamily="49" charset="0"/>
              <a:buChar char="o"/>
              <a:defRPr/>
            </a:pPr>
            <a:endParaRPr lang="en-US" sz="2000" b="1" dirty="0">
              <a:solidFill>
                <a:srgbClr val="002956"/>
              </a:solidFill>
              <a:latin typeface="Arial" charset="0"/>
            </a:endParaRPr>
          </a:p>
          <a:p>
            <a:pPr marL="863600" lvl="2" indent="-342900" defTabSz="914400" eaLnBrk="1" hangingPunct="1">
              <a:buFont typeface="Courier New" panose="02070309020205020404" pitchFamily="49" charset="0"/>
              <a:buChar char="o"/>
              <a:defRPr/>
            </a:pPr>
            <a:endParaRPr lang="en-US" sz="2000" b="1" dirty="0">
              <a:solidFill>
                <a:srgbClr val="002956"/>
              </a:solidFill>
              <a:latin typeface="Arial" charset="0"/>
            </a:endParaRPr>
          </a:p>
          <a:p>
            <a:pPr marL="342900" indent="-342900" defTabSz="914400" eaLnBrk="1" hangingPunct="1">
              <a:buFont typeface="Arial" panose="020B0604020202020204" pitchFamily="34" charset="0"/>
              <a:buChar char="•"/>
              <a:defRPr/>
            </a:pPr>
            <a:endParaRPr lang="fr-FR" sz="1800" b="1" dirty="0" smtClean="0">
              <a:solidFill>
                <a:srgbClr val="002956"/>
              </a:solidFill>
              <a:latin typeface="Arial" charset="0"/>
            </a:endParaRPr>
          </a:p>
          <a:p>
            <a:pPr marL="863600" lvl="1" indent="-342900" defTabSz="914400" eaLnBrk="1" hangingPunct="1">
              <a:buFont typeface="Calibri" panose="020F0502020204030204" pitchFamily="34" charset="0"/>
              <a:buChar char="‒"/>
              <a:defRPr/>
            </a:pPr>
            <a:endParaRPr lang="fr-FR" altLang="fr-FR" sz="2000" b="1" dirty="0">
              <a:solidFill>
                <a:srgbClr val="002956"/>
              </a:solidFill>
              <a:latin typeface="Arial" charset="0"/>
            </a:endParaRPr>
          </a:p>
          <a:p>
            <a:pPr marL="342900" indent="-342900" defTabSz="914400" eaLnBrk="1" hangingPunct="1">
              <a:buFont typeface="Arial" panose="020B0604020202020204" pitchFamily="34" charset="0"/>
              <a:buChar char="•"/>
              <a:defRPr/>
            </a:pPr>
            <a:endParaRPr lang="fr-FR" altLang="fr-FR" sz="2000" b="1" dirty="0">
              <a:solidFill>
                <a:schemeClr val="hlink"/>
              </a:solidFill>
              <a:cs typeface="+mn-cs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608197" y="410571"/>
            <a:ext cx="8302506" cy="83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5" rIns="91428" bIns="45715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indent="-65088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indent="-193675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342900" indent="-342900" defTabSz="914400" eaLnBrk="1" hangingPunct="1">
              <a:buFont typeface="Arial" panose="020B0604020202020204" pitchFamily="34" charset="0"/>
              <a:buChar char="•"/>
              <a:defRPr/>
            </a:pPr>
            <a:r>
              <a:rPr lang="fr-FR" altLang="fr-FR" sz="2400" b="1" dirty="0" err="1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fr-FR" altLang="fr-FR" sz="24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4.4</a:t>
            </a:r>
            <a:r>
              <a:rPr lang="en-US" sz="2400" b="1" dirty="0" smtClean="0">
                <a:solidFill>
                  <a:srgbClr val="002956"/>
                </a:solidFill>
                <a:latin typeface="Arial" charset="0"/>
              </a:rPr>
              <a:t> </a:t>
            </a:r>
            <a:r>
              <a:rPr lang="en-US" sz="2400" b="1" dirty="0">
                <a:solidFill>
                  <a:srgbClr val="002956"/>
                </a:solidFill>
                <a:latin typeface="Arial" charset="0"/>
              </a:rPr>
              <a:t>Input of experimental data to fit the model, FE calculations</a:t>
            </a:r>
          </a:p>
        </p:txBody>
      </p:sp>
    </p:spTree>
    <p:extLst>
      <p:ext uri="{BB962C8B-B14F-4D97-AF65-F5344CB8AC3E}">
        <p14:creationId xmlns:p14="http://schemas.microsoft.com/office/powerpoint/2010/main" val="138462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 txBox="1">
            <a:spLocks/>
          </p:cNvSpPr>
          <p:nvPr/>
        </p:nvSpPr>
        <p:spPr>
          <a:xfrm>
            <a:off x="1997763" y="2123661"/>
            <a:ext cx="8365435" cy="2222500"/>
          </a:xfrm>
          <a:prstGeom prst="rect">
            <a:avLst/>
          </a:prstGeom>
        </p:spPr>
        <p:txBody>
          <a:bodyPr vert="horz"/>
          <a:lstStyle>
            <a:lvl1pPr algn="l" defTabSz="455613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 baseline="0">
                <a:solidFill>
                  <a:srgbClr val="002956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56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fr-FR" sz="3200" dirty="0" smtClean="0"/>
              <a:t>Looking forward to presenting the whole results at final dissemination event!</a:t>
            </a:r>
            <a:endParaRPr lang="fr-FR" altLang="fr-FR" sz="3200" dirty="0" smtClean="0">
              <a:solidFill>
                <a:srgbClr val="00B05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93468" y="3543392"/>
            <a:ext cx="67902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fr-FR" sz="2400" dirty="0" smtClean="0"/>
              <a:t>Jean </a:t>
            </a:r>
            <a:r>
              <a:rPr lang="en-US" altLang="fr-FR" sz="2400" dirty="0"/>
              <a:t>Denis </a:t>
            </a:r>
            <a:r>
              <a:rPr lang="en-US" altLang="fr-FR" sz="2400" dirty="0" err="1"/>
              <a:t>Lanvin</a:t>
            </a:r>
            <a:r>
              <a:rPr lang="en-US" altLang="fr-FR" sz="2400" dirty="0"/>
              <a:t> (</a:t>
            </a:r>
            <a:r>
              <a:rPr lang="en-US" altLang="fr-FR" sz="2400" dirty="0" smtClean="0">
                <a:hlinkClick r:id="rId3"/>
              </a:rPr>
              <a:t>jean-denis.lanvin@fcba.fr</a:t>
            </a:r>
            <a:r>
              <a:rPr lang="en-US" altLang="fr-FR" sz="2400" dirty="0" smtClean="0"/>
              <a:t>)</a:t>
            </a:r>
          </a:p>
          <a:p>
            <a:r>
              <a:rPr lang="en-US" altLang="fr-FR" sz="2400" dirty="0" smtClean="0"/>
              <a:t>Didier </a:t>
            </a:r>
            <a:r>
              <a:rPr lang="en-US" altLang="fr-FR" sz="2400" dirty="0" err="1"/>
              <a:t>Reuling</a:t>
            </a:r>
            <a:r>
              <a:rPr lang="en-US" altLang="fr-FR" sz="2400" dirty="0"/>
              <a:t> (</a:t>
            </a:r>
            <a:r>
              <a:rPr lang="en-US" altLang="fr-FR" sz="2400" dirty="0" smtClean="0">
                <a:solidFill>
                  <a:srgbClr val="0000FF"/>
                </a:solidFill>
              </a:rPr>
              <a:t>didier.reuling@fcba.fr</a:t>
            </a:r>
            <a:r>
              <a:rPr lang="en-US" altLang="fr-FR" sz="2400" dirty="0" smtClean="0"/>
              <a:t>)</a:t>
            </a:r>
            <a:endParaRPr lang="en-US" altLang="fr-FR" sz="2400" dirty="0"/>
          </a:p>
          <a:p>
            <a:r>
              <a:rPr lang="en-US" altLang="fr-FR" sz="2400" dirty="0"/>
              <a:t>Carole Faye (</a:t>
            </a:r>
            <a:r>
              <a:rPr lang="en-US" altLang="fr-FR" sz="2400" u="sng" dirty="0">
                <a:solidFill>
                  <a:srgbClr val="0000FF"/>
                </a:solidFill>
              </a:rPr>
              <a:t>carole.faye@fcba.fr</a:t>
            </a:r>
            <a:r>
              <a:rPr lang="en-US" altLang="fr-FR" sz="2400" dirty="0"/>
              <a:t>)</a:t>
            </a:r>
          </a:p>
          <a:p>
            <a:r>
              <a:rPr lang="en-US" altLang="fr-FR" sz="2400" dirty="0" smtClean="0"/>
              <a:t>Guillaume </a:t>
            </a:r>
            <a:r>
              <a:rPr lang="en-US" altLang="fr-FR" sz="2400" dirty="0"/>
              <a:t>Legrand (</a:t>
            </a:r>
            <a:r>
              <a:rPr lang="en-US" altLang="fr-FR" sz="2400" dirty="0">
                <a:hlinkClick r:id="rId4"/>
              </a:rPr>
              <a:t>guillaume.legrand@fcba.fr</a:t>
            </a:r>
            <a:r>
              <a:rPr lang="en-US" altLang="fr-FR" sz="2400" dirty="0"/>
              <a:t>)</a:t>
            </a:r>
          </a:p>
          <a:p>
            <a:endParaRPr lang="en-US" altLang="fr-FR" sz="2400" dirty="0"/>
          </a:p>
        </p:txBody>
      </p:sp>
    </p:spTree>
    <p:extLst>
      <p:ext uri="{BB962C8B-B14F-4D97-AF65-F5344CB8AC3E}">
        <p14:creationId xmlns:p14="http://schemas.microsoft.com/office/powerpoint/2010/main" val="110195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3"/>
          <p:cNvSpPr txBox="1">
            <a:spLocks noChangeArrowheads="1"/>
          </p:cNvSpPr>
          <p:nvPr/>
        </p:nvSpPr>
        <p:spPr bwMode="auto">
          <a:xfrm>
            <a:off x="2305050" y="533400"/>
            <a:ext cx="3189288" cy="53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8" tIns="45715" rIns="91428" bIns="45715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indent="-65088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indent="-193675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fr-FR" altLang="fr-FR" sz="2900" b="1">
                <a:solidFill>
                  <a:srgbClr val="002956"/>
                </a:solidFill>
              </a:rPr>
              <a:t>Expected outcomes</a:t>
            </a:r>
          </a:p>
        </p:txBody>
      </p:sp>
      <p:sp>
        <p:nvSpPr>
          <p:cNvPr id="124945" name="Text Box 17"/>
          <p:cNvSpPr txBox="1">
            <a:spLocks noChangeArrowheads="1"/>
          </p:cNvSpPr>
          <p:nvPr/>
        </p:nvSpPr>
        <p:spPr bwMode="auto">
          <a:xfrm>
            <a:off x="1337480" y="2243138"/>
            <a:ext cx="8949519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342900" indent="-342900" defTabSz="914400" eaLnBrk="1" hangingPunct="1">
              <a:buFont typeface="Arial" panose="020B0604020202020204" pitchFamily="34" charset="0"/>
              <a:buChar char="•"/>
              <a:defRPr/>
            </a:pPr>
            <a:r>
              <a:rPr lang="fr-FR" altLang="fr-FR" sz="2000" b="1" dirty="0" err="1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Glulam</a:t>
            </a:r>
            <a:r>
              <a:rPr lang="fr-FR" altLang="fr-FR" sz="20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2000" b="1" dirty="0" err="1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</a:t>
            </a:r>
            <a:r>
              <a:rPr lang="fr-FR" altLang="fr-FR" sz="20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2000" b="1" dirty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 </a:t>
            </a:r>
            <a:r>
              <a:rPr lang="en-US" sz="2000" b="1" dirty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3"/>
              </a:rPr>
              <a:t></a:t>
            </a:r>
            <a:r>
              <a:rPr lang="fr-FR" altLang="fr-FR" sz="2000" b="1" dirty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CEN TC124/WG3 </a:t>
            </a:r>
            <a:r>
              <a:rPr lang="fr-FR" altLang="fr-FR" sz="2000" b="1" dirty="0" err="1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harmonized</a:t>
            </a:r>
            <a:r>
              <a:rPr lang="fr-FR" altLang="fr-FR" sz="2000" b="1" dirty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standard </a:t>
            </a:r>
            <a:r>
              <a:rPr lang="fr-FR" altLang="fr-FR" sz="2000" b="1" dirty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fr-FR" altLang="fr-FR" sz="2000" b="1" dirty="0" err="1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glulam</a:t>
            </a:r>
            <a:r>
              <a:rPr lang="fr-FR" altLang="fr-FR" sz="2000" b="1" dirty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made of </a:t>
            </a:r>
            <a:r>
              <a:rPr lang="fr-FR" altLang="fr-FR" sz="2000" b="1" dirty="0" err="1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hardwoods</a:t>
            </a:r>
            <a:endParaRPr lang="fr-FR" altLang="fr-FR" sz="2000" b="1" dirty="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914400" eaLnBrk="1" hangingPunct="1">
              <a:buFont typeface="Arial" panose="020B0604020202020204" pitchFamily="34" charset="0"/>
              <a:buChar char="•"/>
              <a:defRPr/>
            </a:pPr>
            <a:endParaRPr lang="fr-FR" altLang="fr-FR" sz="2000" b="1" dirty="0" smtClean="0">
              <a:solidFill>
                <a:srgbClr val="0029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914400" eaLnBrk="1" hangingPunct="1">
              <a:buFont typeface="Arial" panose="020B0604020202020204" pitchFamily="34" charset="0"/>
              <a:buChar char="•"/>
              <a:defRPr/>
            </a:pPr>
            <a:endParaRPr lang="fr-FR" altLang="fr-FR" sz="2000" b="1" dirty="0" smtClean="0">
              <a:solidFill>
                <a:srgbClr val="0029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914400" eaLnBrk="1" hangingPunct="1">
              <a:buFont typeface="Arial" panose="020B0604020202020204" pitchFamily="34" charset="0"/>
              <a:buChar char="•"/>
              <a:defRPr/>
            </a:pPr>
            <a:r>
              <a:rPr lang="fr-FR" altLang="fr-FR" sz="2000" b="1" dirty="0" err="1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Economicaly</a:t>
            </a:r>
            <a:r>
              <a:rPr lang="fr-FR" altLang="fr-FR" sz="20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2000" b="1" dirty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fr-FR" altLang="fr-FR" sz="2000" b="1" dirty="0" err="1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technicaly</a:t>
            </a:r>
            <a:r>
              <a:rPr lang="fr-FR" altLang="fr-FR" sz="2000" b="1" dirty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2000" b="1" dirty="0" err="1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competitive</a:t>
            </a:r>
            <a:r>
              <a:rPr lang="fr-FR" altLang="fr-FR" sz="2000" b="1" dirty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2000" b="1" dirty="0" err="1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glulam</a:t>
            </a:r>
            <a:r>
              <a:rPr lang="fr-FR" altLang="fr-FR" sz="2000" b="1" dirty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2000" b="1" dirty="0" err="1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fr-FR" altLang="fr-FR" sz="2000" b="1" dirty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fr-FR" sz="2000" b="1" dirty="0" err="1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build-ups</a:t>
            </a:r>
            <a:endParaRPr lang="fr-FR" altLang="fr-FR" sz="2000" b="1" dirty="0" smtClean="0">
              <a:solidFill>
                <a:srgbClr val="0029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3600" lvl="1" indent="-342900" defTabSz="914400" eaLnBrk="1" hangingPunct="1">
              <a:buFont typeface="Calibri" panose="020F0502020204030204" pitchFamily="34" charset="0"/>
              <a:buChar char="‒"/>
              <a:defRPr/>
            </a:pPr>
            <a:endParaRPr lang="fr-FR" altLang="fr-FR" sz="2000" b="1" dirty="0" smtClean="0">
              <a:solidFill>
                <a:srgbClr val="0029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914400" eaLnBrk="1" hangingPunct="1">
              <a:buFont typeface="Arial" panose="020B0604020202020204" pitchFamily="34" charset="0"/>
              <a:buChar char="•"/>
              <a:defRPr/>
            </a:pPr>
            <a:endParaRPr lang="fr-FR" altLang="fr-FR" sz="2000" b="1" dirty="0">
              <a:solidFill>
                <a:schemeClr val="hlin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0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1803968" y="533400"/>
            <a:ext cx="7950200" cy="461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5" rIns="91428" bIns="45715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indent="-65088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indent="-193675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fr-FR" altLang="fr-FR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fr-FR" alt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4.1</a:t>
            </a:r>
            <a:r>
              <a:rPr lang="en-US" altLang="fr-FR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Survey / analysis of existing </a:t>
            </a:r>
            <a:r>
              <a:rPr lang="en-US" alt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endParaRPr lang="fr-FR" altLang="fr-FR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3" name="Text Box 17"/>
          <p:cNvSpPr txBox="1">
            <a:spLocks noChangeArrowheads="1"/>
          </p:cNvSpPr>
          <p:nvPr/>
        </p:nvSpPr>
        <p:spPr bwMode="auto">
          <a:xfrm>
            <a:off x="850900" y="1452135"/>
            <a:ext cx="9156700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863600" indent="-342900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384300" indent="-342900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lvl="1" defTabSz="914400">
              <a:buFont typeface="Wingdings 2" pitchFamily="18" charset="2"/>
              <a:buChar char=""/>
            </a:pPr>
            <a:r>
              <a:rPr lang="en-US" altLang="fr-FR" sz="2000" b="1" dirty="0" smtClean="0">
                <a:solidFill>
                  <a:srgbClr val="002956"/>
                </a:solidFill>
                <a:latin typeface="Arial" charset="0"/>
              </a:rPr>
              <a:t>January </a:t>
            </a:r>
            <a:r>
              <a:rPr lang="en-US" altLang="fr-FR" sz="2000" b="1" dirty="0">
                <a:solidFill>
                  <a:srgbClr val="002956"/>
                </a:solidFill>
                <a:latin typeface="Arial" charset="0"/>
              </a:rPr>
              <a:t>– June 2015</a:t>
            </a:r>
          </a:p>
          <a:p>
            <a:pPr lvl="2" defTabSz="914400">
              <a:buFont typeface="Arial" charset="0"/>
              <a:buChar char="−"/>
            </a:pPr>
            <a:endParaRPr lang="en-US" altLang="fr-FR" sz="1800" b="1" dirty="0" smtClean="0">
              <a:solidFill>
                <a:srgbClr val="002956"/>
              </a:solidFill>
              <a:latin typeface="Arial" charset="0"/>
            </a:endParaRPr>
          </a:p>
          <a:p>
            <a:pPr lvl="2" defTabSz="914400">
              <a:buFont typeface="Arial" charset="0"/>
              <a:buChar char="−"/>
            </a:pPr>
            <a:r>
              <a:rPr lang="en-US" altLang="fr-FR" sz="1800" b="1" dirty="0" smtClean="0">
                <a:solidFill>
                  <a:srgbClr val="002956"/>
                </a:solidFill>
                <a:latin typeface="Arial" charset="0"/>
              </a:rPr>
              <a:t>Creation </a:t>
            </a:r>
            <a:r>
              <a:rPr lang="en-US" altLang="fr-FR" sz="1800" b="1" dirty="0">
                <a:solidFill>
                  <a:srgbClr val="002956"/>
                </a:solidFill>
                <a:latin typeface="Arial" charset="0"/>
              </a:rPr>
              <a:t>of a template by FCBA to collect </a:t>
            </a:r>
            <a:r>
              <a:rPr lang="en-US" altLang="fr-FR" sz="1800" b="1" dirty="0" smtClean="0">
                <a:solidFill>
                  <a:srgbClr val="002956"/>
                </a:solidFill>
                <a:latin typeface="Arial" charset="0"/>
              </a:rPr>
              <a:t>data</a:t>
            </a:r>
          </a:p>
          <a:p>
            <a:pPr lvl="2" defTabSz="914400">
              <a:buFont typeface="Arial" charset="0"/>
              <a:buChar char="−"/>
            </a:pPr>
            <a:r>
              <a:rPr lang="en-US" altLang="fr-FR" sz="1800" b="1" dirty="0" smtClean="0">
                <a:solidFill>
                  <a:srgbClr val="002956"/>
                </a:solidFill>
                <a:latin typeface="Arial" charset="0"/>
              </a:rPr>
              <a:t>Feeding </a:t>
            </a:r>
            <a:r>
              <a:rPr lang="en-US" altLang="fr-FR" sz="1800" b="1" dirty="0">
                <a:solidFill>
                  <a:srgbClr val="002956"/>
                </a:solidFill>
                <a:latin typeface="Arial" charset="0"/>
              </a:rPr>
              <a:t>of the template by MPA (oak) and FCBA (oak, chestnut</a:t>
            </a:r>
            <a:r>
              <a:rPr lang="en-US" altLang="fr-FR" sz="1800" b="1" dirty="0" smtClean="0">
                <a:solidFill>
                  <a:srgbClr val="002956"/>
                </a:solidFill>
                <a:latin typeface="Arial" charset="0"/>
              </a:rPr>
              <a:t>)</a:t>
            </a:r>
            <a:endParaRPr lang="fr-FR" altLang="fr-FR" sz="1800" b="1" dirty="0">
              <a:solidFill>
                <a:srgbClr val="002956"/>
              </a:solidFill>
              <a:latin typeface="Arial" charset="0"/>
            </a:endParaRPr>
          </a:p>
          <a:p>
            <a:pPr lvl="1" defTabSz="914400" eaLnBrk="1" hangingPunct="1">
              <a:buFont typeface="Calibri" pitchFamily="34" charset="0"/>
              <a:buChar char="‒"/>
            </a:pPr>
            <a:endParaRPr lang="fr-FR" altLang="fr-FR" sz="2000" b="1" dirty="0">
              <a:solidFill>
                <a:srgbClr val="002956"/>
              </a:solidFill>
              <a:latin typeface="Arial" charset="0"/>
            </a:endParaRPr>
          </a:p>
          <a:p>
            <a:pPr defTabSz="914400" eaLnBrk="1" hangingPunct="1">
              <a:buFont typeface="Arial" charset="0"/>
              <a:buChar char="•"/>
            </a:pPr>
            <a:endParaRPr lang="fr-FR" altLang="fr-FR" sz="2000" b="1" dirty="0">
              <a:solidFill>
                <a:schemeClr val="hlink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603974"/>
              </p:ext>
            </p:extLst>
          </p:nvPr>
        </p:nvGraphicFramePr>
        <p:xfrm>
          <a:off x="45774" y="2852382"/>
          <a:ext cx="10588273" cy="45992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3414"/>
                <a:gridCol w="925048"/>
                <a:gridCol w="1456699"/>
                <a:gridCol w="715755"/>
                <a:gridCol w="1764713"/>
                <a:gridCol w="1036615"/>
                <a:gridCol w="1989119"/>
                <a:gridCol w="1146710"/>
                <a:gridCol w="850200"/>
              </a:tblGrid>
              <a:tr h="1011154"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err="1" smtClean="0"/>
                        <a:t>Origin</a:t>
                      </a:r>
                      <a:r>
                        <a:rPr lang="fr-FR" sz="1300" baseline="0" dirty="0" smtClean="0"/>
                        <a:t> of  data</a:t>
                      </a:r>
                      <a:endParaRPr lang="fr-FR" sz="13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err="1" smtClean="0"/>
                        <a:t>Specie</a:t>
                      </a:r>
                      <a:endParaRPr lang="fr-FR" sz="13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err="1" smtClean="0"/>
                        <a:t>Origin</a:t>
                      </a:r>
                      <a:r>
                        <a:rPr lang="fr-FR" sz="1300" dirty="0" smtClean="0"/>
                        <a:t>  </a:t>
                      </a:r>
                    </a:p>
                    <a:p>
                      <a:pPr algn="ctr"/>
                      <a:r>
                        <a:rPr lang="fr-FR" sz="1300" dirty="0" err="1" smtClean="0"/>
                        <a:t>specie</a:t>
                      </a:r>
                      <a:r>
                        <a:rPr lang="fr-FR" sz="1300" dirty="0" smtClean="0"/>
                        <a:t> /</a:t>
                      </a:r>
                    </a:p>
                    <a:p>
                      <a:pPr algn="ctr"/>
                      <a:r>
                        <a:rPr lang="fr-FR" sz="1300" dirty="0" smtClean="0"/>
                        <a:t>GLT production</a:t>
                      </a:r>
                      <a:endParaRPr lang="fr-FR" sz="13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smtClean="0"/>
                        <a:t>Config.</a:t>
                      </a:r>
                      <a:endParaRPr lang="fr-FR" sz="13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smtClean="0"/>
                        <a:t>Nb of tests</a:t>
                      </a:r>
                      <a:endParaRPr lang="fr-FR" sz="13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err="1" smtClean="0"/>
                        <a:t>Lamination</a:t>
                      </a:r>
                      <a:r>
                        <a:rPr lang="fr-FR" sz="1300" baseline="0" dirty="0" smtClean="0"/>
                        <a:t> </a:t>
                      </a:r>
                      <a:r>
                        <a:rPr lang="fr-FR" sz="1300" baseline="0" dirty="0" err="1" smtClean="0"/>
                        <a:t>thickness</a:t>
                      </a:r>
                      <a:r>
                        <a:rPr lang="fr-FR" sz="1300" baseline="0" dirty="0" smtClean="0"/>
                        <a:t> </a:t>
                      </a:r>
                      <a:r>
                        <a:rPr lang="fr-FR" sz="1300" dirty="0" smtClean="0"/>
                        <a:t> (mm)</a:t>
                      </a:r>
                      <a:endParaRPr lang="fr-FR" sz="13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err="1" smtClean="0"/>
                        <a:t>Lamellae</a:t>
                      </a:r>
                      <a:endParaRPr lang="fr-FR" sz="1300" baseline="0" dirty="0" smtClean="0"/>
                    </a:p>
                    <a:p>
                      <a:pPr algn="ctr"/>
                      <a:r>
                        <a:rPr lang="fr-FR" sz="1300" baseline="0" dirty="0" err="1" smtClean="0"/>
                        <a:t>s</a:t>
                      </a:r>
                      <a:r>
                        <a:rPr lang="fr-FR" sz="1300" dirty="0" err="1" smtClean="0"/>
                        <a:t>trength</a:t>
                      </a:r>
                      <a:r>
                        <a:rPr lang="fr-FR" sz="1300" dirty="0" smtClean="0"/>
                        <a:t> grade</a:t>
                      </a:r>
                      <a:endParaRPr lang="fr-FR" sz="13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err="1" smtClean="0"/>
                        <a:t>Finger</a:t>
                      </a:r>
                      <a:r>
                        <a:rPr lang="fr-FR" sz="1300" dirty="0" smtClean="0"/>
                        <a:t> joints profile</a:t>
                      </a:r>
                    </a:p>
                    <a:p>
                      <a:pPr algn="ctr"/>
                      <a:r>
                        <a:rPr lang="fr-FR" sz="1300" dirty="0" smtClean="0"/>
                        <a:t>l/p/</a:t>
                      </a:r>
                      <a:r>
                        <a:rPr lang="fr-FR" sz="1300" dirty="0" err="1" smtClean="0"/>
                        <a:t>bt</a:t>
                      </a:r>
                      <a:endParaRPr lang="fr-FR" sz="13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err="1" smtClean="0"/>
                        <a:t>Beams</a:t>
                      </a:r>
                      <a:endParaRPr lang="fr-FR" sz="1300" dirty="0" smtClean="0"/>
                    </a:p>
                    <a:p>
                      <a:pPr algn="ctr"/>
                      <a:r>
                        <a:rPr lang="fr-FR" sz="1300" dirty="0" err="1" smtClean="0"/>
                        <a:t>strength</a:t>
                      </a:r>
                      <a:r>
                        <a:rPr lang="fr-FR" sz="1300" baseline="0" dirty="0" smtClean="0"/>
                        <a:t> grade</a:t>
                      </a:r>
                      <a:endParaRPr lang="fr-FR" sz="1300" dirty="0"/>
                    </a:p>
                  </a:txBody>
                  <a:tcPr marT="45714" marB="45714"/>
                </a:tc>
              </a:tr>
              <a:tr h="1011323"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smtClean="0"/>
                        <a:t>MPA</a:t>
                      </a:r>
                      <a:endParaRPr lang="fr-FR" sz="13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err="1" smtClean="0"/>
                        <a:t>European</a:t>
                      </a:r>
                      <a:r>
                        <a:rPr lang="fr-FR" sz="1300" dirty="0" smtClean="0"/>
                        <a:t> </a:t>
                      </a:r>
                      <a:r>
                        <a:rPr lang="fr-FR" sz="1300" dirty="0" err="1" smtClean="0"/>
                        <a:t>Oak</a:t>
                      </a:r>
                      <a:endParaRPr lang="fr-FR" sz="13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smtClean="0"/>
                        <a:t>France /</a:t>
                      </a:r>
                    </a:p>
                    <a:p>
                      <a:pPr algn="ctr"/>
                      <a:r>
                        <a:rPr lang="fr-FR" sz="1300" dirty="0" smtClean="0"/>
                        <a:t>Spain</a:t>
                      </a:r>
                      <a:endParaRPr lang="fr-FR" sz="13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smtClean="0"/>
                        <a:t>6 </a:t>
                      </a:r>
                      <a:endParaRPr lang="fr-FR" sz="13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smtClean="0"/>
                        <a:t>60 in</a:t>
                      </a:r>
                      <a:r>
                        <a:rPr lang="fr-FR" sz="1300" baseline="0" dirty="0" smtClean="0"/>
                        <a:t> </a:t>
                      </a:r>
                      <a:r>
                        <a:rPr lang="fr-FR" sz="1300" baseline="0" dirty="0" err="1" smtClean="0"/>
                        <a:t>bending</a:t>
                      </a:r>
                      <a:endParaRPr lang="fr-FR" sz="1300" baseline="0" dirty="0" smtClean="0"/>
                    </a:p>
                    <a:p>
                      <a:pPr algn="ctr"/>
                      <a:r>
                        <a:rPr lang="fr-FR" sz="1300" baseline="0" dirty="0" smtClean="0"/>
                        <a:t>30 in compression</a:t>
                      </a:r>
                    </a:p>
                    <a:p>
                      <a:pPr algn="ctr"/>
                      <a:r>
                        <a:rPr lang="fr-FR" sz="1300" baseline="0" dirty="0" smtClean="0"/>
                        <a:t> 15 in </a:t>
                      </a:r>
                      <a:r>
                        <a:rPr lang="fr-FR" sz="1300" baseline="0" dirty="0" err="1" smtClean="0"/>
                        <a:t>tensile</a:t>
                      </a:r>
                      <a:endParaRPr lang="fr-FR" sz="13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smtClean="0"/>
                        <a:t>20</a:t>
                      </a:r>
                      <a:endParaRPr lang="fr-FR" sz="13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smtClean="0"/>
                        <a:t>LS13</a:t>
                      </a:r>
                      <a:r>
                        <a:rPr lang="fr-FR" sz="1300" baseline="0" dirty="0" smtClean="0"/>
                        <a:t> (</a:t>
                      </a:r>
                      <a:r>
                        <a:rPr lang="fr-FR" sz="1300" baseline="0" dirty="0" err="1" smtClean="0"/>
                        <a:t>outer</a:t>
                      </a:r>
                      <a:r>
                        <a:rPr lang="fr-FR" sz="1300" baseline="0" dirty="0" smtClean="0"/>
                        <a:t>)</a:t>
                      </a:r>
                    </a:p>
                    <a:p>
                      <a:pPr algn="ctr"/>
                      <a:r>
                        <a:rPr lang="fr-FR" sz="1300" baseline="0" dirty="0" smtClean="0"/>
                        <a:t>LS10 # D 30 (</a:t>
                      </a:r>
                      <a:r>
                        <a:rPr lang="fr-FR" sz="1300" baseline="0" dirty="0" err="1" smtClean="0"/>
                        <a:t>inner</a:t>
                      </a:r>
                      <a:r>
                        <a:rPr lang="fr-FR" sz="1300" baseline="0" dirty="0" smtClean="0"/>
                        <a:t>)</a:t>
                      </a:r>
                    </a:p>
                    <a:p>
                      <a:pPr algn="ctr"/>
                      <a:r>
                        <a:rPr lang="fr-FR" sz="1300" baseline="0" dirty="0" err="1" smtClean="0"/>
                        <a:t>with</a:t>
                      </a:r>
                      <a:r>
                        <a:rPr lang="fr-FR" sz="1300" baseline="0" dirty="0" smtClean="0"/>
                        <a:t> </a:t>
                      </a:r>
                      <a:r>
                        <a:rPr lang="fr-FR" sz="1300" baseline="0" dirty="0" err="1" smtClean="0"/>
                        <a:t>add</a:t>
                      </a:r>
                      <a:r>
                        <a:rPr lang="fr-FR" sz="1300" baseline="0" dirty="0" smtClean="0"/>
                        <a:t>. </a:t>
                      </a:r>
                      <a:r>
                        <a:rPr lang="fr-FR" sz="1300" baseline="0" dirty="0" err="1" smtClean="0"/>
                        <a:t>requirements</a:t>
                      </a:r>
                      <a:endParaRPr lang="fr-FR" sz="1300" baseline="0" dirty="0" smtClean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aseline="0" dirty="0" smtClean="0"/>
                        <a:t>10/3,8/ns</a:t>
                      </a:r>
                      <a:endParaRPr lang="fr-FR" sz="1300" dirty="0" smtClean="0"/>
                    </a:p>
                    <a:p>
                      <a:pPr algn="ctr"/>
                      <a:endParaRPr lang="fr-FR" sz="1300" baseline="0" dirty="0" smtClean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fr-FR" sz="1300" dirty="0"/>
                    </a:p>
                  </a:txBody>
                  <a:tcPr marT="45714" marB="45714"/>
                </a:tc>
              </a:tr>
              <a:tr h="782833"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smtClean="0"/>
                        <a:t>MPA</a:t>
                      </a:r>
                      <a:endParaRPr lang="fr-FR" sz="13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err="1" smtClean="0"/>
                        <a:t>European</a:t>
                      </a:r>
                      <a:r>
                        <a:rPr lang="fr-FR" sz="1300" dirty="0" smtClean="0"/>
                        <a:t> </a:t>
                      </a:r>
                      <a:r>
                        <a:rPr lang="fr-FR" sz="1300" dirty="0" err="1" smtClean="0"/>
                        <a:t>Oak</a:t>
                      </a:r>
                      <a:endParaRPr lang="fr-FR" sz="13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err="1" smtClean="0"/>
                        <a:t>Czech</a:t>
                      </a:r>
                      <a:r>
                        <a:rPr lang="fr-FR" sz="1300" dirty="0" smtClean="0"/>
                        <a:t> </a:t>
                      </a:r>
                      <a:r>
                        <a:rPr lang="fr-FR" sz="1300" dirty="0" err="1" smtClean="0"/>
                        <a:t>Republic</a:t>
                      </a:r>
                      <a:r>
                        <a:rPr lang="fr-FR" sz="1300" dirty="0" smtClean="0"/>
                        <a:t> /</a:t>
                      </a:r>
                    </a:p>
                    <a:p>
                      <a:pPr algn="ctr"/>
                      <a:r>
                        <a:rPr lang="fr-FR" sz="1300" dirty="0" smtClean="0"/>
                        <a:t>Germany</a:t>
                      </a:r>
                      <a:endParaRPr lang="fr-FR" sz="13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smtClean="0"/>
                        <a:t>6</a:t>
                      </a:r>
                      <a:endParaRPr lang="fr-FR" sz="13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smtClean="0"/>
                        <a:t>123 in</a:t>
                      </a:r>
                      <a:r>
                        <a:rPr lang="fr-FR" sz="1300" baseline="0" dirty="0" smtClean="0"/>
                        <a:t> </a:t>
                      </a:r>
                      <a:r>
                        <a:rPr lang="fr-FR" sz="1300" baseline="0" dirty="0" err="1" smtClean="0"/>
                        <a:t>bending</a:t>
                      </a:r>
                      <a:endParaRPr lang="fr-FR" sz="1300" baseline="0" dirty="0" smtClean="0"/>
                    </a:p>
                    <a:p>
                      <a:pPr algn="ctr"/>
                      <a:r>
                        <a:rPr lang="fr-FR" sz="1300" baseline="0" dirty="0" smtClean="0"/>
                        <a:t>30 in compression</a:t>
                      </a:r>
                      <a:endParaRPr lang="fr-FR" sz="13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smtClean="0"/>
                        <a:t>20-23</a:t>
                      </a:r>
                      <a:endParaRPr lang="fr-FR" sz="13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dirty="0" smtClean="0"/>
                        <a:t>LS13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aseline="0" dirty="0" smtClean="0"/>
                        <a:t>10/3,8/ns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fr-FR" sz="1300" dirty="0"/>
                    </a:p>
                  </a:txBody>
                  <a:tcPr marT="45714" marB="45714"/>
                </a:tc>
              </a:tr>
              <a:tr h="782833"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smtClean="0"/>
                        <a:t>FCBA</a:t>
                      </a:r>
                      <a:endParaRPr lang="fr-FR" sz="13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err="1" smtClean="0"/>
                        <a:t>European</a:t>
                      </a:r>
                      <a:r>
                        <a:rPr lang="fr-FR" sz="1300" dirty="0" smtClean="0"/>
                        <a:t> </a:t>
                      </a:r>
                      <a:r>
                        <a:rPr lang="fr-FR" sz="1300" dirty="0" err="1" smtClean="0"/>
                        <a:t>Oak</a:t>
                      </a:r>
                      <a:endParaRPr lang="fr-FR" sz="13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smtClean="0"/>
                        <a:t>France /</a:t>
                      </a:r>
                    </a:p>
                    <a:p>
                      <a:pPr algn="ctr"/>
                      <a:r>
                        <a:rPr lang="fr-FR" sz="1300" dirty="0" smtClean="0"/>
                        <a:t>France</a:t>
                      </a:r>
                      <a:endParaRPr lang="fr-FR" sz="13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smtClean="0"/>
                        <a:t>4</a:t>
                      </a:r>
                      <a:endParaRPr lang="fr-FR" sz="13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smtClean="0"/>
                        <a:t>37 in </a:t>
                      </a:r>
                      <a:r>
                        <a:rPr lang="fr-FR" sz="1300" dirty="0" err="1" smtClean="0"/>
                        <a:t>bending</a:t>
                      </a:r>
                      <a:endParaRPr lang="fr-FR" sz="13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smtClean="0"/>
                        <a:t>21</a:t>
                      </a:r>
                      <a:endParaRPr lang="fr-FR" sz="13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smtClean="0"/>
                        <a:t>D30 ( + QF2) </a:t>
                      </a:r>
                      <a:r>
                        <a:rPr lang="fr-FR" sz="1300" dirty="0" err="1" smtClean="0"/>
                        <a:t>outer</a:t>
                      </a:r>
                      <a:endParaRPr lang="fr-FR" sz="1300" dirty="0" smtClean="0"/>
                    </a:p>
                    <a:p>
                      <a:pPr algn="ctr"/>
                      <a:r>
                        <a:rPr lang="fr-FR" sz="1300" dirty="0" smtClean="0"/>
                        <a:t>D30 (+ QF4) </a:t>
                      </a:r>
                      <a:r>
                        <a:rPr lang="fr-FR" sz="1300" dirty="0" err="1" smtClean="0"/>
                        <a:t>inner</a:t>
                      </a:r>
                      <a:endParaRPr lang="fr-FR" sz="1300" dirty="0" smtClean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aseline="0" dirty="0" smtClean="0"/>
                        <a:t>20/6,2/1</a:t>
                      </a:r>
                      <a:endParaRPr lang="fr-FR" sz="1300" dirty="0" smtClean="0"/>
                    </a:p>
                    <a:p>
                      <a:pPr algn="ctr"/>
                      <a:endParaRPr lang="fr-FR" sz="13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smtClean="0"/>
                        <a:t>GLh30</a:t>
                      </a:r>
                      <a:endParaRPr lang="fr-FR" sz="1300" dirty="0"/>
                    </a:p>
                  </a:txBody>
                  <a:tcPr marT="45714" marB="45714"/>
                </a:tc>
              </a:tr>
              <a:tr h="1011154"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smtClean="0"/>
                        <a:t>FCBA</a:t>
                      </a:r>
                      <a:endParaRPr lang="fr-FR" sz="13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err="1" smtClean="0"/>
                        <a:t>Chestnut</a:t>
                      </a:r>
                      <a:endParaRPr lang="fr-FR" sz="13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smtClean="0"/>
                        <a:t>France /</a:t>
                      </a:r>
                    </a:p>
                    <a:p>
                      <a:pPr algn="ctr"/>
                      <a:r>
                        <a:rPr lang="fr-FR" sz="1300" dirty="0" smtClean="0"/>
                        <a:t>France</a:t>
                      </a:r>
                      <a:endParaRPr lang="fr-FR" sz="13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smtClean="0"/>
                        <a:t>2</a:t>
                      </a:r>
                      <a:endParaRPr lang="fr-FR" sz="13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smtClean="0"/>
                        <a:t>41 in </a:t>
                      </a:r>
                      <a:r>
                        <a:rPr lang="fr-FR" sz="1300" dirty="0" err="1" smtClean="0"/>
                        <a:t>bending</a:t>
                      </a:r>
                      <a:endParaRPr lang="fr-FR" sz="1300" dirty="0" smtClean="0"/>
                    </a:p>
                    <a:p>
                      <a:pPr algn="ctr"/>
                      <a:r>
                        <a:rPr lang="fr-FR" sz="1300" dirty="0" smtClean="0"/>
                        <a:t>15 in 3 point </a:t>
                      </a:r>
                      <a:r>
                        <a:rPr lang="fr-FR" sz="1300" dirty="0" err="1" smtClean="0"/>
                        <a:t>bending</a:t>
                      </a:r>
                      <a:endParaRPr lang="fr-FR" sz="13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smtClean="0"/>
                        <a:t>22</a:t>
                      </a:r>
                      <a:endParaRPr lang="fr-FR" sz="1300" dirty="0"/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smtClean="0"/>
                        <a:t>C24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300" baseline="0" dirty="0" smtClean="0"/>
                        <a:t>15/3,8/0,42</a:t>
                      </a:r>
                    </a:p>
                  </a:txBody>
                  <a:tcPr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dirty="0" smtClean="0"/>
                        <a:t>GLh24</a:t>
                      </a:r>
                      <a:endParaRPr lang="fr-FR" sz="1300" dirty="0"/>
                    </a:p>
                  </a:txBody>
                  <a:tcPr marT="45714" marB="45714"/>
                </a:tc>
              </a:tr>
            </a:tbl>
          </a:graphicData>
        </a:graphic>
      </p:graphicFrame>
      <p:sp>
        <p:nvSpPr>
          <p:cNvPr id="2" name="ZoneTexte 1"/>
          <p:cNvSpPr txBox="1"/>
          <p:nvPr/>
        </p:nvSpPr>
        <p:spPr>
          <a:xfrm rot="20026609">
            <a:off x="1829798" y="4632694"/>
            <a:ext cx="6913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cap="all" dirty="0" smtClean="0">
                <a:solidFill>
                  <a:schemeClr val="bg1"/>
                </a:solidFill>
              </a:rPr>
              <a:t>To  update</a:t>
            </a:r>
            <a:endParaRPr lang="fr-FR" sz="4800" cap="al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17"/>
          <p:cNvSpPr txBox="1">
            <a:spLocks noChangeArrowheads="1"/>
          </p:cNvSpPr>
          <p:nvPr/>
        </p:nvSpPr>
        <p:spPr bwMode="auto">
          <a:xfrm>
            <a:off x="850900" y="2243138"/>
            <a:ext cx="9156700" cy="215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863600" indent="-342900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384300" indent="-342900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906588" indent="-342900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lvl="1" defTabSz="914400">
              <a:buFont typeface="Wingdings 2" pitchFamily="18" charset="2"/>
              <a:buChar char=""/>
            </a:pPr>
            <a:r>
              <a:rPr lang="en-US" altLang="fr-FR" sz="20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2015 – September 2016</a:t>
            </a:r>
            <a:endParaRPr lang="en-US" altLang="fr-FR" sz="2000" b="1" dirty="0">
              <a:solidFill>
                <a:srgbClr val="0029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defTabSz="914400">
              <a:buFont typeface="Courier New" pitchFamily="49" charset="0"/>
              <a:buChar char="o"/>
            </a:pPr>
            <a:endParaRPr lang="fr-FR" altLang="fr-FR" sz="2000" b="1" dirty="0">
              <a:solidFill>
                <a:srgbClr val="002956"/>
              </a:solidFill>
              <a:latin typeface="+mn-lt"/>
            </a:endParaRPr>
          </a:p>
          <a:p>
            <a:pPr lvl="2" defTabSz="914400" eaLnBrk="1" hangingPunct="1">
              <a:buFont typeface="Arial" charset="0"/>
              <a:buChar char="-"/>
            </a:pPr>
            <a:r>
              <a:rPr lang="en-US" altLang="fr-FR" sz="18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a </a:t>
            </a:r>
            <a:r>
              <a:rPr lang="en-US" altLang="fr-FR" sz="1800" b="1" dirty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stochastic model to predict the </a:t>
            </a:r>
            <a:r>
              <a:rPr lang="en-US" altLang="fr-FR" sz="18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mechanical characteristics of </a:t>
            </a:r>
            <a:r>
              <a:rPr lang="en-US" altLang="fr-FR" sz="1800" b="1" dirty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glulam </a:t>
            </a:r>
            <a:r>
              <a:rPr lang="en-US" altLang="fr-FR" sz="18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on the properties of </a:t>
            </a:r>
            <a:r>
              <a:rPr lang="en-US" altLang="fr-FR" sz="1800" b="1" dirty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massive </a:t>
            </a:r>
            <a:r>
              <a:rPr lang="en-US" altLang="fr-FR" sz="18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laminations and finger joints</a:t>
            </a:r>
            <a:endParaRPr lang="en-US" altLang="fr-FR" sz="1800" b="1" dirty="0">
              <a:solidFill>
                <a:srgbClr val="002956"/>
              </a:solidFill>
              <a:latin typeface="Arial" charset="0"/>
            </a:endParaRPr>
          </a:p>
          <a:p>
            <a:pPr lvl="1" defTabSz="914400" eaLnBrk="1" hangingPunct="1">
              <a:buFont typeface="Calibri" pitchFamily="34" charset="0"/>
              <a:buChar char="‒"/>
            </a:pPr>
            <a:endParaRPr lang="fr-FR" altLang="fr-FR" sz="2000" b="1" dirty="0">
              <a:solidFill>
                <a:srgbClr val="002956"/>
              </a:solidFill>
              <a:latin typeface="Arial" charset="0"/>
            </a:endParaRPr>
          </a:p>
          <a:p>
            <a:pPr defTabSz="914400" eaLnBrk="1" hangingPunct="1">
              <a:buFont typeface="Arial" charset="0"/>
              <a:buChar char="•"/>
            </a:pPr>
            <a:endParaRPr lang="fr-FR" altLang="fr-FR" sz="2000" b="1" dirty="0">
              <a:solidFill>
                <a:schemeClr val="hlink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803968" y="533400"/>
            <a:ext cx="7950200" cy="83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5" rIns="91428" bIns="45715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indent="-65088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indent="-193675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fr-FR" altLang="fr-FR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fr-FR" alt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4.2. </a:t>
            </a:r>
            <a:r>
              <a:rPr lang="en-US" altLang="fr-FR" sz="2400" b="1" dirty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 of glued laminated hardwood timber</a:t>
            </a:r>
            <a:endParaRPr lang="fr-FR" altLang="fr-FR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482" y="3838866"/>
            <a:ext cx="8229916" cy="18282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17"/>
          <p:cNvSpPr txBox="1">
            <a:spLocks noChangeArrowheads="1"/>
          </p:cNvSpPr>
          <p:nvPr/>
        </p:nvSpPr>
        <p:spPr bwMode="auto">
          <a:xfrm>
            <a:off x="850900" y="2243138"/>
            <a:ext cx="9156700" cy="153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863600" indent="-342900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384300" indent="-342900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906588" indent="-342900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lvl="1" defTabSz="914400" eaLnBrk="1" hangingPunct="1">
              <a:buFont typeface="Wingdings 2" panose="05020102010507070707" pitchFamily="18" charset="2"/>
              <a:buChar char=""/>
            </a:pPr>
            <a:r>
              <a:rPr lang="en-US" altLang="fr-FR" sz="1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2015 – September 2016</a:t>
            </a:r>
          </a:p>
          <a:p>
            <a:pPr lvl="2" defTabSz="914400" eaLnBrk="1" hangingPunct="1">
              <a:buFont typeface="Calibri" pitchFamily="34" charset="0"/>
              <a:buChar char="‒"/>
            </a:pPr>
            <a:endParaRPr lang="fr-FR" altLang="fr-FR" sz="1800" b="1" dirty="0" smtClean="0">
              <a:solidFill>
                <a:srgbClr val="002956"/>
              </a:solidFill>
              <a:latin typeface="Arial" charset="0"/>
            </a:endParaRPr>
          </a:p>
          <a:p>
            <a:pPr lvl="2" defTabSz="914400" eaLnBrk="1" hangingPunct="1">
              <a:buFont typeface="Calibri" pitchFamily="34" charset="0"/>
              <a:buChar char="‒"/>
            </a:pPr>
            <a:r>
              <a:rPr lang="fr-FR" altLang="fr-FR" sz="1800" b="1" dirty="0" smtClean="0">
                <a:solidFill>
                  <a:srgbClr val="002956"/>
                </a:solidFill>
                <a:latin typeface="Arial" charset="0"/>
              </a:rPr>
              <a:t>Crack propagation </a:t>
            </a:r>
            <a:r>
              <a:rPr lang="fr-FR" altLang="fr-FR" sz="1800" b="1" dirty="0" err="1" smtClean="0">
                <a:solidFill>
                  <a:srgbClr val="002956"/>
                </a:solidFill>
                <a:latin typeface="Arial" charset="0"/>
              </a:rPr>
              <a:t>is</a:t>
            </a:r>
            <a:r>
              <a:rPr lang="fr-FR" altLang="fr-FR" sz="1800" b="1" dirty="0" smtClean="0">
                <a:solidFill>
                  <a:srgbClr val="002956"/>
                </a:solidFill>
                <a:latin typeface="Arial" charset="0"/>
              </a:rPr>
              <a:t> </a:t>
            </a:r>
            <a:r>
              <a:rPr lang="fr-FR" altLang="fr-FR" sz="1800" b="1" dirty="0" err="1" smtClean="0">
                <a:solidFill>
                  <a:srgbClr val="002956"/>
                </a:solidFill>
                <a:latin typeface="Arial" charset="0"/>
              </a:rPr>
              <a:t>included</a:t>
            </a:r>
            <a:r>
              <a:rPr lang="fr-FR" altLang="fr-FR" sz="1800" b="1" dirty="0" smtClean="0">
                <a:solidFill>
                  <a:srgbClr val="002956"/>
                </a:solidFill>
                <a:latin typeface="Arial" charset="0"/>
              </a:rPr>
              <a:t> as part of the model, to </a:t>
            </a:r>
            <a:r>
              <a:rPr lang="fr-FR" altLang="fr-FR" sz="1800" b="1" dirty="0" err="1" smtClean="0">
                <a:solidFill>
                  <a:srgbClr val="002956"/>
                </a:solidFill>
                <a:latin typeface="Arial" charset="0"/>
              </a:rPr>
              <a:t>accurately</a:t>
            </a:r>
            <a:r>
              <a:rPr lang="fr-FR" altLang="fr-FR" sz="1800" b="1" dirty="0" smtClean="0">
                <a:solidFill>
                  <a:srgbClr val="002956"/>
                </a:solidFill>
                <a:latin typeface="Arial" charset="0"/>
              </a:rPr>
              <a:t> </a:t>
            </a:r>
            <a:r>
              <a:rPr lang="fr-FR" altLang="fr-FR" sz="1800" b="1" dirty="0" err="1" smtClean="0">
                <a:solidFill>
                  <a:srgbClr val="002956"/>
                </a:solidFill>
                <a:latin typeface="Arial" charset="0"/>
              </a:rPr>
              <a:t>represent</a:t>
            </a:r>
            <a:r>
              <a:rPr lang="fr-FR" altLang="fr-FR" sz="1800" b="1" dirty="0" smtClean="0">
                <a:solidFill>
                  <a:srgbClr val="002956"/>
                </a:solidFill>
                <a:latin typeface="Arial" charset="0"/>
              </a:rPr>
              <a:t> the </a:t>
            </a:r>
            <a:r>
              <a:rPr lang="fr-FR" altLang="fr-FR" sz="1800" b="1" dirty="0" err="1" smtClean="0">
                <a:solidFill>
                  <a:srgbClr val="002956"/>
                </a:solidFill>
                <a:latin typeface="Arial" charset="0"/>
              </a:rPr>
              <a:t>failure</a:t>
            </a:r>
            <a:r>
              <a:rPr lang="fr-FR" altLang="fr-FR" sz="1800" b="1" dirty="0" smtClean="0">
                <a:solidFill>
                  <a:srgbClr val="002956"/>
                </a:solidFill>
                <a:latin typeface="Arial" charset="0"/>
              </a:rPr>
              <a:t> of </a:t>
            </a:r>
            <a:r>
              <a:rPr lang="fr-FR" altLang="fr-FR" sz="1800" b="1" dirty="0" err="1" smtClean="0">
                <a:solidFill>
                  <a:srgbClr val="002956"/>
                </a:solidFill>
                <a:latin typeface="Arial" charset="0"/>
              </a:rPr>
              <a:t>glulam</a:t>
            </a:r>
            <a:r>
              <a:rPr lang="fr-FR" altLang="fr-FR" sz="1800" b="1" dirty="0" smtClean="0">
                <a:solidFill>
                  <a:srgbClr val="002956"/>
                </a:solidFill>
                <a:latin typeface="Arial" charset="0"/>
              </a:rPr>
              <a:t> </a:t>
            </a:r>
            <a:r>
              <a:rPr lang="fr-FR" altLang="fr-FR" sz="1800" b="1" dirty="0" err="1" smtClean="0">
                <a:solidFill>
                  <a:srgbClr val="002956"/>
                </a:solidFill>
                <a:latin typeface="Arial" charset="0"/>
              </a:rPr>
              <a:t>specimens</a:t>
            </a:r>
            <a:r>
              <a:rPr lang="fr-FR" altLang="fr-FR" sz="1800" b="1" dirty="0" smtClean="0">
                <a:solidFill>
                  <a:srgbClr val="002956"/>
                </a:solidFill>
                <a:latin typeface="Arial" charset="0"/>
              </a:rPr>
              <a:t> (</a:t>
            </a:r>
            <a:r>
              <a:rPr lang="fr-FR" altLang="fr-FR" sz="1800" b="1" dirty="0" err="1" smtClean="0">
                <a:solidFill>
                  <a:srgbClr val="002956"/>
                </a:solidFill>
                <a:latin typeface="Arial" charset="0"/>
              </a:rPr>
              <a:t>stochastically</a:t>
            </a:r>
            <a:r>
              <a:rPr lang="fr-FR" altLang="fr-FR" sz="1800" b="1" dirty="0" smtClean="0">
                <a:solidFill>
                  <a:srgbClr val="002956"/>
                </a:solidFill>
                <a:latin typeface="Arial" charset="0"/>
              </a:rPr>
              <a:t> </a:t>
            </a:r>
            <a:r>
              <a:rPr lang="fr-FR" altLang="fr-FR" sz="1800" b="1" dirty="0" err="1" smtClean="0">
                <a:solidFill>
                  <a:srgbClr val="002956"/>
                </a:solidFill>
                <a:latin typeface="Arial" charset="0"/>
              </a:rPr>
              <a:t>generated</a:t>
            </a:r>
            <a:r>
              <a:rPr lang="fr-FR" altLang="fr-FR" sz="1800" b="1" dirty="0" smtClean="0">
                <a:solidFill>
                  <a:srgbClr val="002956"/>
                </a:solidFill>
                <a:latin typeface="Arial" charset="0"/>
              </a:rPr>
              <a:t>)</a:t>
            </a:r>
            <a:endParaRPr lang="fr-FR" altLang="fr-FR" sz="1800" b="1" dirty="0">
              <a:solidFill>
                <a:srgbClr val="002956"/>
              </a:solidFill>
              <a:latin typeface="Arial" charset="0"/>
            </a:endParaRPr>
          </a:p>
          <a:p>
            <a:pPr defTabSz="914400" eaLnBrk="1" hangingPunct="1">
              <a:buFont typeface="Arial" charset="0"/>
              <a:buChar char="•"/>
            </a:pPr>
            <a:endParaRPr lang="fr-FR" altLang="fr-FR" sz="2000" b="1" dirty="0">
              <a:solidFill>
                <a:schemeClr val="hlink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803968" y="533400"/>
            <a:ext cx="7950200" cy="83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5" rIns="91428" bIns="45715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indent="-65088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indent="-193675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fr-FR" altLang="fr-FR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fr-FR" alt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4.2. </a:t>
            </a:r>
            <a:r>
              <a:rPr lang="en-US" altLang="fr-FR" sz="2400" b="1" dirty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 of glued laminated hardwood timber</a:t>
            </a:r>
            <a:endParaRPr lang="fr-FR" altLang="fr-FR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18" b="30991"/>
          <a:stretch/>
        </p:blipFill>
        <p:spPr>
          <a:xfrm>
            <a:off x="1753168" y="3514725"/>
            <a:ext cx="8254432" cy="103655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1" t="44333" r="48203" b="30991"/>
          <a:stretch/>
        </p:blipFill>
        <p:spPr>
          <a:xfrm>
            <a:off x="4705350" y="4551279"/>
            <a:ext cx="3714750" cy="2457098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4905375" y="3867149"/>
            <a:ext cx="975009" cy="6841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4705350" y="4829176"/>
            <a:ext cx="3714750" cy="21792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9" name="Gerade Verbindung 8"/>
          <p:cNvCxnSpPr/>
          <p:nvPr/>
        </p:nvCxnSpPr>
        <p:spPr>
          <a:xfrm>
            <a:off x="5880384" y="3867149"/>
            <a:ext cx="2539716" cy="9620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 flipH="1">
            <a:off x="4705350" y="3867149"/>
            <a:ext cx="200025" cy="9620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900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1608197" y="410571"/>
            <a:ext cx="8302506" cy="83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5" rIns="91428" bIns="45715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indent="-65088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indent="-193675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fr-FR" altLang="fr-FR" sz="2400" b="1" dirty="0" err="1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fr-FR" altLang="fr-FR" sz="24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4.3. Production &amp; testing of glued laminated hardwood </a:t>
            </a:r>
            <a:r>
              <a:rPr lang="en-US" sz="24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timber</a:t>
            </a:r>
            <a:endParaRPr lang="fr-FR" altLang="fr-FR" sz="2900" b="1" dirty="0">
              <a:solidFill>
                <a:srgbClr val="002956"/>
              </a:solidFill>
            </a:endParaRPr>
          </a:p>
        </p:txBody>
      </p:sp>
      <p:sp>
        <p:nvSpPr>
          <p:cNvPr id="124945" name="Text Box 17"/>
          <p:cNvSpPr txBox="1">
            <a:spLocks noChangeArrowheads="1"/>
          </p:cNvSpPr>
          <p:nvPr/>
        </p:nvSpPr>
        <p:spPr bwMode="auto">
          <a:xfrm>
            <a:off x="1181100" y="1478561"/>
            <a:ext cx="91567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863600" lvl="1" indent="-342900">
              <a:buFont typeface="Courier New" panose="02070309020205020404" pitchFamily="49" charset="0"/>
              <a:buChar char="o"/>
              <a:defRPr/>
            </a:pPr>
            <a:endParaRPr lang="en-US" sz="2000" b="1" dirty="0" smtClean="0">
              <a:solidFill>
                <a:srgbClr val="002956"/>
              </a:solidFill>
              <a:latin typeface="Arial" charset="0"/>
            </a:endParaRPr>
          </a:p>
          <a:p>
            <a:pPr marL="863600" lvl="1" indent="-342900">
              <a:buFont typeface="Wingdings 2" panose="05020102010507070707" pitchFamily="18" charset="2"/>
              <a:buChar char=""/>
              <a:defRPr/>
            </a:pPr>
            <a:r>
              <a:rPr lang="en-US" sz="2000" b="1" dirty="0">
                <a:solidFill>
                  <a:srgbClr val="002956"/>
                </a:solidFill>
                <a:latin typeface="Arial" charset="0"/>
              </a:rPr>
              <a:t>October </a:t>
            </a:r>
            <a:r>
              <a:rPr lang="en-US" sz="2000" b="1" dirty="0" smtClean="0">
                <a:solidFill>
                  <a:srgbClr val="002956"/>
                </a:solidFill>
                <a:latin typeface="Arial" charset="0"/>
              </a:rPr>
              <a:t>2015 – </a:t>
            </a:r>
            <a:r>
              <a:rPr lang="en-US" sz="2000" b="1" dirty="0">
                <a:solidFill>
                  <a:srgbClr val="002956"/>
                </a:solidFill>
                <a:latin typeface="Arial" charset="0"/>
              </a:rPr>
              <a:t>F</a:t>
            </a:r>
            <a:r>
              <a:rPr lang="en-US" sz="2000" b="1" dirty="0" smtClean="0">
                <a:solidFill>
                  <a:srgbClr val="002956"/>
                </a:solidFill>
                <a:latin typeface="Arial" charset="0"/>
              </a:rPr>
              <a:t>ebruary 2016</a:t>
            </a:r>
          </a:p>
          <a:p>
            <a:pPr marL="863600" lvl="1" indent="-342900">
              <a:buFont typeface="Courier New" panose="02070309020205020404" pitchFamily="49" charset="0"/>
              <a:buChar char="o"/>
              <a:defRPr/>
            </a:pPr>
            <a:endParaRPr lang="fr-FR" sz="2000" b="1" dirty="0">
              <a:solidFill>
                <a:srgbClr val="002956"/>
              </a:solidFill>
              <a:latin typeface="Arial" charset="0"/>
            </a:endParaRP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en-US" sz="1800" b="1" dirty="0" smtClean="0">
                <a:solidFill>
                  <a:srgbClr val="002956"/>
                </a:solidFill>
                <a:latin typeface="Arial" charset="0"/>
              </a:rPr>
              <a:t>First prototype production </a:t>
            </a:r>
            <a:r>
              <a:rPr lang="en-US" sz="1800" b="1" dirty="0">
                <a:solidFill>
                  <a:srgbClr val="002956"/>
                </a:solidFill>
                <a:latin typeface="Arial" charset="0"/>
              </a:rPr>
              <a:t>at </a:t>
            </a:r>
            <a:r>
              <a:rPr lang="en-US" sz="1800" b="1" dirty="0" smtClean="0">
                <a:solidFill>
                  <a:srgbClr val="002956"/>
                </a:solidFill>
                <a:latin typeface="Arial" charset="0"/>
              </a:rPr>
              <a:t>SIMONIN and testing at FCBA</a:t>
            </a: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en-US" sz="1800" b="1" dirty="0" smtClean="0">
                <a:solidFill>
                  <a:srgbClr val="002956"/>
                </a:solidFill>
                <a:latin typeface="Arial" charset="0"/>
              </a:rPr>
              <a:t>Homogeneous glulam from D24 oak laminations</a:t>
            </a:r>
            <a:endParaRPr lang="en-US" sz="1800" b="1" dirty="0">
              <a:solidFill>
                <a:srgbClr val="002956"/>
              </a:solidFill>
              <a:latin typeface="Arial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140633" y="5991364"/>
            <a:ext cx="356777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Species : French Oak</a:t>
            </a:r>
          </a:p>
          <a:p>
            <a:r>
              <a:rPr lang="en-US" sz="1200" dirty="0"/>
              <a:t>Strength grade : </a:t>
            </a:r>
            <a:r>
              <a:rPr lang="en-US" sz="1200" dirty="0" smtClean="0"/>
              <a:t>D24</a:t>
            </a:r>
            <a:endParaRPr lang="en-US" sz="1200" dirty="0"/>
          </a:p>
          <a:p>
            <a:r>
              <a:rPr lang="en-US" sz="1200" dirty="0"/>
              <a:t>Composition : homogeneous</a:t>
            </a:r>
          </a:p>
          <a:p>
            <a:r>
              <a:rPr lang="en-US" sz="1200" dirty="0" err="1"/>
              <a:t>Sawings</a:t>
            </a:r>
            <a:r>
              <a:rPr lang="en-US" sz="1200" dirty="0"/>
              <a:t> : 27 x 160 x 2000 mm </a:t>
            </a:r>
            <a:r>
              <a:rPr lang="en-US" sz="1200" dirty="0" smtClean="0">
                <a:sym typeface="Symbol"/>
              </a:rPr>
              <a:t> </a:t>
            </a:r>
            <a:r>
              <a:rPr lang="en-US" sz="1200" dirty="0" smtClean="0"/>
              <a:t>laminations </a:t>
            </a:r>
            <a:r>
              <a:rPr lang="en-US" sz="1200" dirty="0"/>
              <a:t>: 20 mm</a:t>
            </a:r>
          </a:p>
          <a:p>
            <a:r>
              <a:rPr lang="en-US" sz="1200" dirty="0"/>
              <a:t>Beams :</a:t>
            </a:r>
          </a:p>
          <a:p>
            <a:r>
              <a:rPr lang="en-US" sz="1200" dirty="0"/>
              <a:t>150 x 160 x 4500 mm   x 20</a:t>
            </a:r>
          </a:p>
          <a:p>
            <a:r>
              <a:rPr lang="en-US" sz="1200" dirty="0"/>
              <a:t>300 x 160 x 7000 mm   x 20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21" y="3468118"/>
            <a:ext cx="3192920" cy="239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1" descr="IMG_17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002" y="3466531"/>
            <a:ext cx="3217305" cy="239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10688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2617788"/>
            <a:ext cx="106886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en-US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236466" y="5964068"/>
            <a:ext cx="37970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Testing </a:t>
            </a:r>
            <a:r>
              <a:rPr lang="en-US" sz="1200" dirty="0"/>
              <a:t>at FCBA according to EN 14080 (2013)</a:t>
            </a:r>
          </a:p>
          <a:p>
            <a:r>
              <a:rPr lang="en-US" sz="1200" dirty="0" smtClean="0"/>
              <a:t>Massive </a:t>
            </a:r>
            <a:r>
              <a:rPr lang="en-US" sz="1200" dirty="0"/>
              <a:t>laminations </a:t>
            </a:r>
            <a:r>
              <a:rPr lang="en-US" sz="1200" dirty="0" smtClean="0"/>
              <a:t>: flat </a:t>
            </a:r>
            <a:r>
              <a:rPr lang="en-US" sz="1200" dirty="0"/>
              <a:t>wise 4 points bending test </a:t>
            </a:r>
          </a:p>
          <a:p>
            <a:r>
              <a:rPr lang="en-US" sz="1200" dirty="0" smtClean="0"/>
              <a:t>Finger </a:t>
            </a:r>
            <a:r>
              <a:rPr lang="en-US" sz="1200" dirty="0"/>
              <a:t>jointed laminations </a:t>
            </a:r>
            <a:r>
              <a:rPr lang="en-US" sz="1200" dirty="0" smtClean="0"/>
              <a:t>: flat </a:t>
            </a:r>
            <a:r>
              <a:rPr lang="en-US" sz="1200" dirty="0"/>
              <a:t>wise 4 points bending </a:t>
            </a:r>
            <a:r>
              <a:rPr lang="en-US" sz="1200" dirty="0" smtClean="0"/>
              <a:t>test</a:t>
            </a:r>
            <a:endParaRPr lang="en-US" sz="1200" dirty="0"/>
          </a:p>
          <a:p>
            <a:r>
              <a:rPr lang="en-US" sz="1200" dirty="0" smtClean="0"/>
              <a:t>Beams :</a:t>
            </a:r>
            <a:endParaRPr lang="en-US" sz="1200" dirty="0"/>
          </a:p>
          <a:p>
            <a:r>
              <a:rPr lang="en-US" sz="1200" dirty="0"/>
              <a:t>Flat wise 4 points bending test </a:t>
            </a:r>
            <a:r>
              <a:rPr lang="en-US" sz="1200" dirty="0" smtClean="0"/>
              <a:t> and compression test</a:t>
            </a:r>
          </a:p>
          <a:p>
            <a:r>
              <a:rPr lang="en-US" sz="1200" dirty="0" smtClean="0"/>
              <a:t>Bonding </a:t>
            </a:r>
            <a:r>
              <a:rPr lang="en-US" sz="1200" dirty="0"/>
              <a:t>quality </a:t>
            </a:r>
            <a:r>
              <a:rPr lang="en-US" sz="1200" dirty="0" smtClean="0"/>
              <a:t>: delamination </a:t>
            </a:r>
            <a:r>
              <a:rPr lang="en-US" sz="1200" dirty="0"/>
              <a:t>test </a:t>
            </a:r>
            <a:r>
              <a:rPr lang="en-US" sz="1200" dirty="0" smtClean="0"/>
              <a:t>and shear </a:t>
            </a:r>
            <a:r>
              <a:rPr lang="en-US" sz="1200" dirty="0"/>
              <a:t>test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1608197" y="410571"/>
            <a:ext cx="8302506" cy="83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5" rIns="91428" bIns="45715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indent="-65088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indent="-193675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fr-FR" altLang="fr-FR" sz="2400" b="1" dirty="0" err="1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fr-FR" altLang="fr-FR" sz="24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4.3. Production &amp; testing of glued laminated hardwood </a:t>
            </a:r>
            <a:r>
              <a:rPr lang="en-US" sz="24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timber</a:t>
            </a:r>
            <a:endParaRPr lang="fr-FR" altLang="fr-FR" sz="2900" b="1" dirty="0">
              <a:solidFill>
                <a:srgbClr val="002956"/>
              </a:solidFill>
            </a:endParaRPr>
          </a:p>
        </p:txBody>
      </p:sp>
      <p:sp>
        <p:nvSpPr>
          <p:cNvPr id="124945" name="Text Box 17"/>
          <p:cNvSpPr txBox="1">
            <a:spLocks noChangeArrowheads="1"/>
          </p:cNvSpPr>
          <p:nvPr/>
        </p:nvSpPr>
        <p:spPr bwMode="auto">
          <a:xfrm>
            <a:off x="1181100" y="1291369"/>
            <a:ext cx="9156700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863600" lvl="1" indent="-342900">
              <a:buFont typeface="Courier New" panose="02070309020205020404" pitchFamily="49" charset="0"/>
              <a:buChar char="o"/>
              <a:defRPr/>
            </a:pPr>
            <a:endParaRPr lang="en-US" sz="2000" b="1" dirty="0" smtClean="0">
              <a:solidFill>
                <a:srgbClr val="002956"/>
              </a:solidFill>
              <a:latin typeface="Arial" charset="0"/>
            </a:endParaRPr>
          </a:p>
          <a:p>
            <a:pPr marL="863600" lvl="1" indent="-342900">
              <a:buFont typeface="Wingdings 2" panose="05020102010507070707" pitchFamily="18" charset="2"/>
              <a:buChar char=""/>
              <a:defRPr/>
            </a:pP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October 2015 – February 2016</a:t>
            </a:r>
          </a:p>
          <a:p>
            <a:pPr marL="863600" lvl="1" indent="-342900">
              <a:buFont typeface="Courier New" panose="02070309020205020404" pitchFamily="49" charset="0"/>
              <a:buChar char="o"/>
              <a:defRPr/>
            </a:pPr>
            <a:endParaRPr lang="fr-FR" sz="2000" b="1" dirty="0" smtClean="0">
              <a:solidFill>
                <a:schemeClr val="tx2">
                  <a:lumMod val="20000"/>
                  <a:lumOff val="80000"/>
                </a:schemeClr>
              </a:solidFill>
              <a:latin typeface="Arial" charset="0"/>
            </a:endParaRP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en-US" sz="1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First prototype production at SIMONIN and testing at FCBA</a:t>
            </a: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en-US" sz="1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Homogeneous glulam from D24 oak laminations</a:t>
            </a: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endParaRPr lang="en-US" sz="1800" b="1" dirty="0" smtClean="0">
              <a:solidFill>
                <a:srgbClr val="002956"/>
              </a:solidFill>
              <a:latin typeface="Arial" charset="0"/>
            </a:endParaRP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en-US" sz="1800" b="1" dirty="0" smtClean="0">
                <a:solidFill>
                  <a:srgbClr val="002956"/>
                </a:solidFill>
                <a:latin typeface="Arial" charset="0"/>
              </a:rPr>
              <a:t>Grading of massive laminations </a:t>
            </a:r>
            <a:r>
              <a:rPr lang="en-US" sz="1800" b="1" dirty="0">
                <a:solidFill>
                  <a:srgbClr val="002956"/>
                </a:solidFill>
                <a:latin typeface="Arial" charset="0"/>
              </a:rPr>
              <a:t>acc. </a:t>
            </a:r>
            <a:r>
              <a:rPr lang="en-US" sz="1800" b="1" dirty="0" smtClean="0">
                <a:solidFill>
                  <a:srgbClr val="002956"/>
                </a:solidFill>
                <a:latin typeface="Arial" charset="0"/>
              </a:rPr>
              <a:t>NF B 51002, Class 2</a:t>
            </a: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en-US" sz="1800" b="1" dirty="0" smtClean="0">
                <a:solidFill>
                  <a:srgbClr val="002956"/>
                </a:solidFill>
                <a:latin typeface="Arial" charset="0"/>
              </a:rPr>
              <a:t>E </a:t>
            </a:r>
            <a:r>
              <a:rPr lang="en-US" sz="1800" b="1" dirty="0" err="1" smtClean="0">
                <a:solidFill>
                  <a:srgbClr val="002956"/>
                </a:solidFill>
                <a:latin typeface="Arial" charset="0"/>
              </a:rPr>
              <a:t>dyn</a:t>
            </a:r>
            <a:r>
              <a:rPr lang="en-US" sz="1800" b="1" dirty="0" smtClean="0">
                <a:solidFill>
                  <a:srgbClr val="002956"/>
                </a:solidFill>
                <a:latin typeface="Arial" charset="0"/>
              </a:rPr>
              <a:t> (MTG)</a:t>
            </a: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en-US" sz="1800" b="1" dirty="0" smtClean="0">
                <a:solidFill>
                  <a:srgbClr val="002956"/>
                </a:solidFill>
                <a:latin typeface="Arial" charset="0"/>
              </a:rPr>
              <a:t>Density</a:t>
            </a:r>
          </a:p>
          <a:p>
            <a:pPr marL="1906588" lvl="3" indent="-342900">
              <a:buFont typeface="Wingdings 3" panose="05040102010807070707" pitchFamily="18" charset="2"/>
              <a:buChar char="9"/>
              <a:defRPr/>
            </a:pPr>
            <a:r>
              <a:rPr lang="en-US" altLang="fr-FR" sz="1800" b="1" dirty="0">
                <a:solidFill>
                  <a:srgbClr val="002956"/>
                </a:solidFill>
                <a:latin typeface="Arial" charset="0"/>
              </a:rPr>
              <a:t>Selection of boards with homogeneous characteristics comparable to those of the batch from which they arise </a:t>
            </a:r>
            <a:r>
              <a:rPr lang="en-US" sz="1800" b="1" dirty="0">
                <a:solidFill>
                  <a:srgbClr val="002956"/>
                </a:solidFill>
                <a:latin typeface="Arial" charset="0"/>
                <a:sym typeface="Wingdings 3"/>
              </a:rPr>
              <a:t> beams</a:t>
            </a:r>
            <a:endParaRPr lang="fr-FR" altLang="fr-FR" sz="1800" b="1" dirty="0">
              <a:solidFill>
                <a:srgbClr val="002956"/>
              </a:solidFill>
              <a:latin typeface="Arial" charset="0"/>
            </a:endParaRP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endParaRPr lang="en-US" sz="1800" b="1" dirty="0" smtClean="0">
              <a:solidFill>
                <a:srgbClr val="002956"/>
              </a:solidFill>
              <a:latin typeface="Arial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10688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2617788"/>
            <a:ext cx="106886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en-US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2323815" y="4760483"/>
            <a:ext cx="4460004" cy="283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285750" lvl="3" indent="-285750">
              <a:buFont typeface="Symbol" panose="05050102010706020507" pitchFamily="18" charset="2"/>
              <a:buChar char="®"/>
              <a:defRPr/>
            </a:pPr>
            <a:r>
              <a:rPr lang="en-US" sz="1600" b="1" dirty="0" smtClean="0">
                <a:solidFill>
                  <a:srgbClr val="002956"/>
                </a:solidFill>
                <a:latin typeface="Arial" charset="0"/>
              </a:rPr>
              <a:t>See Access data base, march 2016, for detailed results</a:t>
            </a:r>
          </a:p>
          <a:p>
            <a:pPr marL="285750" lvl="3" indent="-285750">
              <a:buFont typeface="Symbol" panose="05050102010706020507" pitchFamily="18" charset="2"/>
              <a:buChar char="®"/>
              <a:defRPr/>
            </a:pPr>
            <a:endParaRPr lang="en-US" sz="1600" b="1" dirty="0">
              <a:solidFill>
                <a:srgbClr val="002956"/>
              </a:solidFill>
              <a:latin typeface="Arial" charset="0"/>
            </a:endParaRPr>
          </a:p>
          <a:p>
            <a:pPr marL="285750" lvl="3" indent="-285750">
              <a:buFont typeface="Symbol" panose="05050102010706020507" pitchFamily="18" charset="2"/>
              <a:buChar char="®"/>
              <a:defRPr/>
            </a:pPr>
            <a:r>
              <a:rPr lang="en-US" sz="1600" b="1" dirty="0" smtClean="0">
                <a:solidFill>
                  <a:srgbClr val="002956"/>
                </a:solidFill>
                <a:latin typeface="Arial" charset="0"/>
              </a:rPr>
              <a:t>See Excel template, may 2016, for synthesis results</a:t>
            </a:r>
          </a:p>
          <a:p>
            <a:pPr marL="285750" lvl="3" indent="-285750">
              <a:buFont typeface="Symbol" panose="05050102010706020507" pitchFamily="18" charset="2"/>
              <a:buChar char="®"/>
              <a:defRPr/>
            </a:pPr>
            <a:endParaRPr lang="en-US" sz="1600" b="1" dirty="0" smtClean="0">
              <a:solidFill>
                <a:srgbClr val="002956"/>
              </a:solidFill>
              <a:latin typeface="Arial" charset="0"/>
            </a:endParaRPr>
          </a:p>
          <a:p>
            <a:pPr marL="285750" lvl="3" indent="-285750">
              <a:buFont typeface="Symbol" panose="05050102010706020507" pitchFamily="18" charset="2"/>
              <a:buChar char="®"/>
              <a:defRPr/>
            </a:pPr>
            <a:r>
              <a:rPr lang="en-US" sz="1600" b="1" dirty="0" smtClean="0">
                <a:solidFill>
                  <a:srgbClr val="002956"/>
                </a:solidFill>
                <a:latin typeface="Arial" charset="0"/>
              </a:rPr>
              <a:t>For D24 grade acc. EN 338 :</a:t>
            </a:r>
            <a:endParaRPr lang="en-US" sz="1600" b="1" dirty="0">
              <a:solidFill>
                <a:srgbClr val="002956"/>
              </a:solidFill>
              <a:latin typeface="Arial" charset="0"/>
            </a:endParaRPr>
          </a:p>
          <a:p>
            <a:pPr marL="285750" lvl="3" indent="-285750">
              <a:buFont typeface="Symbol" panose="05050102010706020507" pitchFamily="18" charset="2"/>
              <a:buChar char=""/>
              <a:defRPr/>
            </a:pPr>
            <a:r>
              <a:rPr lang="en-US" sz="1600" b="1" dirty="0" smtClean="0">
                <a:solidFill>
                  <a:srgbClr val="002956"/>
                </a:solidFill>
                <a:latin typeface="Arial" charset="0"/>
              </a:rPr>
              <a:t>E</a:t>
            </a:r>
            <a:r>
              <a:rPr lang="en-US" sz="1600" b="1" baseline="-25000" dirty="0" smtClean="0">
                <a:solidFill>
                  <a:srgbClr val="002956"/>
                </a:solidFill>
                <a:latin typeface="Arial" charset="0"/>
              </a:rPr>
              <a:t>0,mean</a:t>
            </a:r>
            <a:r>
              <a:rPr lang="en-US" sz="1600" b="1" dirty="0" smtClean="0">
                <a:solidFill>
                  <a:srgbClr val="002956"/>
                </a:solidFill>
                <a:latin typeface="Arial" charset="0"/>
              </a:rPr>
              <a:t> = 10 000 N/mm²</a:t>
            </a:r>
          </a:p>
          <a:p>
            <a:pPr marL="285750" lvl="3" indent="-285750">
              <a:buFont typeface="Symbol" panose="05050102010706020507" pitchFamily="18" charset="2"/>
              <a:buChar char=""/>
              <a:defRPr/>
            </a:pPr>
            <a:r>
              <a:rPr lang="en-US" sz="1600" b="1" dirty="0" err="1" smtClean="0">
                <a:solidFill>
                  <a:srgbClr val="002956"/>
                </a:solidFill>
                <a:latin typeface="Arial" charset="0"/>
              </a:rPr>
              <a:t>f</a:t>
            </a:r>
            <a:r>
              <a:rPr lang="en-US" sz="1600" b="1" baseline="-25000" dirty="0" err="1" smtClean="0">
                <a:solidFill>
                  <a:srgbClr val="002956"/>
                </a:solidFill>
                <a:latin typeface="Arial" charset="0"/>
              </a:rPr>
              <a:t>m,k</a:t>
            </a:r>
            <a:r>
              <a:rPr lang="en-US" sz="1600" b="1" dirty="0" smtClean="0">
                <a:solidFill>
                  <a:srgbClr val="002956"/>
                </a:solidFill>
                <a:latin typeface="Arial" charset="0"/>
              </a:rPr>
              <a:t> = 24 N/mm²</a:t>
            </a:r>
          </a:p>
          <a:p>
            <a:pPr marL="285750" lvl="3" indent="-285750">
              <a:buFont typeface="Symbol" panose="05050102010706020507" pitchFamily="18" charset="2"/>
              <a:buChar char=""/>
              <a:defRPr/>
            </a:pPr>
            <a:r>
              <a:rPr lang="en-US" sz="1600" b="1" dirty="0" smtClean="0">
                <a:solidFill>
                  <a:srgbClr val="002956"/>
                </a:solidFill>
                <a:latin typeface="Arial" charset="0"/>
                <a:sym typeface="Symbol"/>
              </a:rPr>
              <a:t></a:t>
            </a:r>
            <a:r>
              <a:rPr lang="en-US" sz="1600" b="1" baseline="-25000" dirty="0" smtClean="0">
                <a:solidFill>
                  <a:srgbClr val="002956"/>
                </a:solidFill>
                <a:latin typeface="Arial" charset="0"/>
                <a:sym typeface="Symbol"/>
              </a:rPr>
              <a:t>k</a:t>
            </a:r>
            <a:r>
              <a:rPr lang="en-US" sz="1600" b="1" dirty="0" smtClean="0">
                <a:solidFill>
                  <a:srgbClr val="002956"/>
                </a:solidFill>
                <a:latin typeface="Arial" charset="0"/>
                <a:sym typeface="Symbol"/>
              </a:rPr>
              <a:t> = 485 kg/m</a:t>
            </a:r>
            <a:r>
              <a:rPr lang="en-US" sz="1600" b="1" baseline="30000" dirty="0" smtClean="0">
                <a:solidFill>
                  <a:srgbClr val="002956"/>
                </a:solidFill>
                <a:latin typeface="Arial" charset="0"/>
                <a:sym typeface="Symbol"/>
              </a:rPr>
              <a:t>3</a:t>
            </a:r>
            <a:endParaRPr lang="en-US" sz="1600" b="1" baseline="30000" dirty="0" smtClean="0">
              <a:solidFill>
                <a:srgbClr val="002956"/>
              </a:solidFill>
              <a:latin typeface="Arial" charset="0"/>
            </a:endParaRPr>
          </a:p>
          <a:p>
            <a:pPr marL="1906588" lvl="3" indent="-342900">
              <a:buFont typeface="Arial" panose="020B0604020202020204" pitchFamily="34" charset="0"/>
              <a:buChar char="−"/>
              <a:defRPr/>
            </a:pPr>
            <a:endParaRPr lang="en-US" sz="1800" b="1" dirty="0">
              <a:solidFill>
                <a:srgbClr val="002956"/>
              </a:solidFill>
              <a:latin typeface="Arial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506" y="4956436"/>
            <a:ext cx="2935654" cy="220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58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1608197" y="410571"/>
            <a:ext cx="8302506" cy="83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8" tIns="45715" rIns="91428" bIns="45715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indent="-65088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indent="-193675"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defTabSz="914400" eaLnBrk="1" hangingPunct="1"/>
            <a:r>
              <a:rPr lang="fr-FR" altLang="fr-FR" sz="2400" b="1" dirty="0" err="1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fr-FR" altLang="fr-FR" sz="24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4.3. Production &amp; testing of glued laminated hardwood </a:t>
            </a:r>
            <a:r>
              <a:rPr lang="en-US" sz="2400" b="1" dirty="0" smtClean="0">
                <a:solidFill>
                  <a:srgbClr val="0029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timber</a:t>
            </a:r>
            <a:endParaRPr lang="fr-FR" altLang="fr-FR" sz="2900" b="1" dirty="0">
              <a:solidFill>
                <a:srgbClr val="002956"/>
              </a:solidFill>
            </a:endParaRPr>
          </a:p>
        </p:txBody>
      </p:sp>
      <p:sp>
        <p:nvSpPr>
          <p:cNvPr id="124945" name="Text Box 17"/>
          <p:cNvSpPr txBox="1">
            <a:spLocks noChangeArrowheads="1"/>
          </p:cNvSpPr>
          <p:nvPr/>
        </p:nvSpPr>
        <p:spPr bwMode="auto">
          <a:xfrm>
            <a:off x="1181100" y="1478561"/>
            <a:ext cx="9156700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863600" lvl="1" indent="-342900">
              <a:buFont typeface="Courier New" panose="02070309020205020404" pitchFamily="49" charset="0"/>
              <a:buChar char="o"/>
              <a:defRPr/>
            </a:pPr>
            <a:endParaRPr lang="en-US" sz="2000" b="1" dirty="0" smtClean="0">
              <a:solidFill>
                <a:srgbClr val="002956"/>
              </a:solidFill>
              <a:latin typeface="Arial" charset="0"/>
            </a:endParaRPr>
          </a:p>
          <a:p>
            <a:pPr marL="863600" lvl="1" indent="-342900">
              <a:buFont typeface="Wingdings 2" panose="05020102010507070707" pitchFamily="18" charset="2"/>
              <a:buChar char=""/>
              <a:defRPr/>
            </a:pPr>
            <a:r>
              <a:rPr lang="en-US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October 2015 – February 2016</a:t>
            </a:r>
          </a:p>
          <a:p>
            <a:pPr marL="863600" lvl="1" indent="-342900">
              <a:buFont typeface="Courier New" panose="02070309020205020404" pitchFamily="49" charset="0"/>
              <a:buChar char="o"/>
              <a:defRPr/>
            </a:pPr>
            <a:endParaRPr lang="fr-FR" sz="2000" b="1" dirty="0" smtClean="0">
              <a:solidFill>
                <a:schemeClr val="tx2">
                  <a:lumMod val="20000"/>
                  <a:lumOff val="80000"/>
                </a:schemeClr>
              </a:solidFill>
              <a:latin typeface="Arial" charset="0"/>
            </a:endParaRP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en-US" sz="1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First prototype production at SIMONIN and testing at FCBA</a:t>
            </a: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en-US" sz="1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charset="0"/>
              </a:rPr>
              <a:t>Homogeneous glulam from D24 oak laminations</a:t>
            </a: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endParaRPr lang="en-US" sz="1800" b="1" dirty="0" smtClean="0">
              <a:solidFill>
                <a:srgbClr val="002956"/>
              </a:solidFill>
              <a:latin typeface="Arial" charset="0"/>
            </a:endParaRP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r>
              <a:rPr lang="fr-FR" sz="1800" b="1" dirty="0" err="1" smtClean="0">
                <a:solidFill>
                  <a:srgbClr val="002956"/>
                </a:solidFill>
                <a:latin typeface="Arial" charset="0"/>
              </a:rPr>
              <a:t>Bending</a:t>
            </a:r>
            <a:r>
              <a:rPr lang="fr-FR" sz="1800" b="1" dirty="0" smtClean="0">
                <a:solidFill>
                  <a:srgbClr val="002956"/>
                </a:solidFill>
                <a:latin typeface="Arial" charset="0"/>
              </a:rPr>
              <a:t> t</a:t>
            </a:r>
            <a:r>
              <a:rPr lang="en-US" sz="1800" b="1" dirty="0" err="1" smtClean="0">
                <a:solidFill>
                  <a:srgbClr val="002956"/>
                </a:solidFill>
                <a:latin typeface="Arial" charset="0"/>
              </a:rPr>
              <a:t>ests</a:t>
            </a:r>
            <a:r>
              <a:rPr lang="en-US" sz="1800" b="1" dirty="0" smtClean="0">
                <a:solidFill>
                  <a:srgbClr val="002956"/>
                </a:solidFill>
                <a:latin typeface="Arial" charset="0"/>
              </a:rPr>
              <a:t> </a:t>
            </a:r>
            <a:r>
              <a:rPr lang="en-US" sz="1800" b="1" dirty="0">
                <a:solidFill>
                  <a:srgbClr val="002956"/>
                </a:solidFill>
                <a:latin typeface="Arial" charset="0"/>
              </a:rPr>
              <a:t>on </a:t>
            </a:r>
            <a:r>
              <a:rPr lang="en-US" sz="1800" b="1" dirty="0" smtClean="0">
                <a:solidFill>
                  <a:srgbClr val="002956"/>
                </a:solidFill>
                <a:latin typeface="Arial" charset="0"/>
              </a:rPr>
              <a:t>massive laminations </a:t>
            </a:r>
            <a:r>
              <a:rPr lang="en-US" sz="1800" b="1" dirty="0">
                <a:solidFill>
                  <a:srgbClr val="002956"/>
                </a:solidFill>
                <a:latin typeface="Arial" charset="0"/>
              </a:rPr>
              <a:t>acc. EN 14080 annex E </a:t>
            </a:r>
            <a:r>
              <a:rPr lang="en-US" sz="1800" b="1" dirty="0" smtClean="0">
                <a:solidFill>
                  <a:srgbClr val="002956"/>
                </a:solidFill>
                <a:latin typeface="Arial" charset="0"/>
              </a:rPr>
              <a:t>:</a:t>
            </a:r>
            <a:endParaRPr lang="fr-FR" altLang="fr-FR" sz="1600" b="1" dirty="0">
              <a:solidFill>
                <a:srgbClr val="002956"/>
              </a:solidFill>
              <a:latin typeface="Arial" charset="0"/>
            </a:endParaRPr>
          </a:p>
          <a:p>
            <a:pPr marL="1384300" lvl="2" indent="-342900">
              <a:buFont typeface="Arial" panose="020B0604020202020204" pitchFamily="34" charset="0"/>
              <a:buChar char="−"/>
              <a:defRPr/>
            </a:pPr>
            <a:endParaRPr lang="en-US" sz="1800" b="1" dirty="0" smtClean="0">
              <a:solidFill>
                <a:srgbClr val="002956"/>
              </a:solidFill>
              <a:latin typeface="Arial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10688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2617788"/>
            <a:ext cx="1068863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en-US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2323815" y="4329585"/>
            <a:ext cx="4460004" cy="3426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eaLnBrk="0" hangingPunct="0"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415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987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559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913188" indent="-2555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285750" lvl="3" indent="-285750">
              <a:buFont typeface="Symbol" panose="05050102010706020507" pitchFamily="18" charset="2"/>
              <a:buChar char="®"/>
              <a:defRPr/>
            </a:pPr>
            <a:r>
              <a:rPr lang="en-US" sz="1600" b="1" dirty="0" smtClean="0">
                <a:solidFill>
                  <a:srgbClr val="002956"/>
                </a:solidFill>
                <a:latin typeface="Arial" charset="0"/>
              </a:rPr>
              <a:t>See Access data base, march 2016, for detailed results</a:t>
            </a:r>
          </a:p>
          <a:p>
            <a:pPr marL="285750" lvl="3" indent="-285750">
              <a:buFont typeface="Symbol" panose="05050102010706020507" pitchFamily="18" charset="2"/>
              <a:buChar char="®"/>
              <a:defRPr/>
            </a:pPr>
            <a:endParaRPr lang="en-US" sz="1600" b="1" dirty="0">
              <a:solidFill>
                <a:srgbClr val="002956"/>
              </a:solidFill>
              <a:latin typeface="Arial" charset="0"/>
            </a:endParaRPr>
          </a:p>
          <a:p>
            <a:pPr marL="285750" lvl="3" indent="-285750">
              <a:buFont typeface="Symbol" panose="05050102010706020507" pitchFamily="18" charset="2"/>
              <a:buChar char="®"/>
              <a:defRPr/>
            </a:pPr>
            <a:r>
              <a:rPr lang="en-US" sz="1600" b="1" dirty="0" smtClean="0">
                <a:solidFill>
                  <a:srgbClr val="002956"/>
                </a:solidFill>
                <a:latin typeface="Arial" charset="0"/>
              </a:rPr>
              <a:t>See Excel template, may 2016, for synthesis results</a:t>
            </a:r>
          </a:p>
          <a:p>
            <a:pPr marL="285750" lvl="3" indent="-285750">
              <a:buFont typeface="Symbol" panose="05050102010706020507" pitchFamily="18" charset="2"/>
              <a:buChar char="®"/>
              <a:defRPr/>
            </a:pPr>
            <a:endParaRPr lang="en-US" sz="1600" b="1" dirty="0" smtClean="0">
              <a:solidFill>
                <a:srgbClr val="002956"/>
              </a:solidFill>
              <a:latin typeface="Arial" charset="0"/>
            </a:endParaRPr>
          </a:p>
          <a:p>
            <a:pPr marL="285750" lvl="3" indent="-285750">
              <a:buFont typeface="Symbol" panose="05050102010706020507" pitchFamily="18" charset="2"/>
              <a:buChar char=""/>
              <a:defRPr/>
            </a:pPr>
            <a:r>
              <a:rPr lang="en-US" sz="1600" b="1" dirty="0" smtClean="0">
                <a:solidFill>
                  <a:srgbClr val="002956"/>
                </a:solidFill>
                <a:latin typeface="Arial" charset="0"/>
              </a:rPr>
              <a:t>E</a:t>
            </a:r>
            <a:r>
              <a:rPr lang="en-US" sz="1600" b="1" baseline="-25000" dirty="0" smtClean="0">
                <a:solidFill>
                  <a:srgbClr val="002956"/>
                </a:solidFill>
                <a:latin typeface="Arial" charset="0"/>
              </a:rPr>
              <a:t>0,mean</a:t>
            </a:r>
            <a:r>
              <a:rPr lang="en-US" sz="1600" b="1" dirty="0" smtClean="0">
                <a:solidFill>
                  <a:srgbClr val="002956"/>
                </a:solidFill>
                <a:latin typeface="Arial" charset="0"/>
              </a:rPr>
              <a:t> = 11 </a:t>
            </a:r>
            <a:r>
              <a:rPr lang="en-US" sz="1600" b="1" dirty="0">
                <a:solidFill>
                  <a:srgbClr val="002956"/>
                </a:solidFill>
                <a:latin typeface="Arial" charset="0"/>
              </a:rPr>
              <a:t>6</a:t>
            </a:r>
            <a:r>
              <a:rPr lang="en-US" sz="1600" b="1" dirty="0" smtClean="0">
                <a:solidFill>
                  <a:srgbClr val="002956"/>
                </a:solidFill>
                <a:latin typeface="Arial" charset="0"/>
              </a:rPr>
              <a:t>00 N/mm²</a:t>
            </a:r>
          </a:p>
          <a:p>
            <a:pPr marL="285750" lvl="3" indent="-285750">
              <a:buFont typeface="Symbol" panose="05050102010706020507" pitchFamily="18" charset="2"/>
              <a:buChar char=""/>
              <a:defRPr/>
            </a:pPr>
            <a:r>
              <a:rPr lang="en-US" sz="1600" b="1" dirty="0" err="1" smtClean="0">
                <a:solidFill>
                  <a:srgbClr val="002956"/>
                </a:solidFill>
                <a:latin typeface="Arial" charset="0"/>
              </a:rPr>
              <a:t>f</a:t>
            </a:r>
            <a:r>
              <a:rPr lang="en-US" sz="1600" b="1" baseline="-25000" dirty="0" err="1" smtClean="0">
                <a:solidFill>
                  <a:srgbClr val="002956"/>
                </a:solidFill>
                <a:latin typeface="Arial" charset="0"/>
              </a:rPr>
              <a:t>m,k</a:t>
            </a:r>
            <a:r>
              <a:rPr lang="en-US" sz="1600" b="1" dirty="0" smtClean="0">
                <a:solidFill>
                  <a:srgbClr val="002956"/>
                </a:solidFill>
                <a:latin typeface="Arial" charset="0"/>
              </a:rPr>
              <a:t> = </a:t>
            </a:r>
            <a:r>
              <a:rPr lang="en-US" sz="1600" b="1" dirty="0" smtClean="0">
                <a:solidFill>
                  <a:srgbClr val="FF0000"/>
                </a:solidFill>
                <a:latin typeface="Arial" charset="0"/>
              </a:rPr>
              <a:t>33,3 *</a:t>
            </a:r>
            <a:r>
              <a:rPr lang="en-US" sz="1600" b="1" dirty="0" smtClean="0">
                <a:solidFill>
                  <a:srgbClr val="002956"/>
                </a:solidFill>
                <a:latin typeface="Arial" charset="0"/>
              </a:rPr>
              <a:t> N/mm²</a:t>
            </a:r>
          </a:p>
          <a:p>
            <a:pPr marL="285750" lvl="3" indent="-285750">
              <a:buFont typeface="Symbol" panose="05050102010706020507" pitchFamily="18" charset="2"/>
              <a:buChar char=""/>
              <a:defRPr/>
            </a:pPr>
            <a:r>
              <a:rPr lang="en-US" sz="1600" b="1" dirty="0" smtClean="0">
                <a:solidFill>
                  <a:srgbClr val="002956"/>
                </a:solidFill>
                <a:latin typeface="Arial" charset="0"/>
                <a:sym typeface="Symbol"/>
              </a:rPr>
              <a:t></a:t>
            </a:r>
            <a:r>
              <a:rPr lang="en-US" sz="1600" b="1" baseline="-25000" dirty="0" smtClean="0">
                <a:solidFill>
                  <a:srgbClr val="002956"/>
                </a:solidFill>
                <a:latin typeface="Arial" charset="0"/>
                <a:sym typeface="Symbol"/>
              </a:rPr>
              <a:t>k</a:t>
            </a:r>
            <a:r>
              <a:rPr lang="en-US" sz="1600" b="1" dirty="0" smtClean="0">
                <a:solidFill>
                  <a:srgbClr val="002956"/>
                </a:solidFill>
                <a:latin typeface="Arial" charset="0"/>
                <a:sym typeface="Symbol"/>
              </a:rPr>
              <a:t> = 587 kg/m</a:t>
            </a:r>
            <a:r>
              <a:rPr lang="en-US" sz="1600" b="1" baseline="30000" dirty="0" smtClean="0">
                <a:solidFill>
                  <a:srgbClr val="002956"/>
                </a:solidFill>
                <a:latin typeface="Arial" charset="0"/>
                <a:sym typeface="Symbol"/>
              </a:rPr>
              <a:t>3</a:t>
            </a:r>
          </a:p>
          <a:p>
            <a:pPr marL="0" lvl="3" indent="0">
              <a:defRPr/>
            </a:pPr>
            <a:endParaRPr lang="en-US" sz="1600" b="1" dirty="0" smtClean="0">
              <a:solidFill>
                <a:srgbClr val="002956"/>
              </a:solidFill>
              <a:latin typeface="Arial" charset="0"/>
              <a:sym typeface="Symbol"/>
            </a:endParaRPr>
          </a:p>
          <a:p>
            <a:pPr marL="0" lvl="3" indent="0">
              <a:defRPr/>
            </a:pPr>
            <a:r>
              <a:rPr lang="en-US" sz="1400" b="1" dirty="0" smtClean="0">
                <a:solidFill>
                  <a:srgbClr val="FF0000"/>
                </a:solidFill>
                <a:latin typeface="Arial" charset="0"/>
                <a:sym typeface="Symbol"/>
              </a:rPr>
              <a:t>* Overestimated (tested in flatwise bending,</a:t>
            </a:r>
          </a:p>
          <a:p>
            <a:pPr marL="0" lvl="3" indent="0">
              <a:defRPr/>
            </a:pPr>
            <a:r>
              <a:rPr lang="en-US" sz="1400" b="1" dirty="0" smtClean="0">
                <a:solidFill>
                  <a:srgbClr val="FF0000"/>
                </a:solidFill>
                <a:latin typeface="Arial" charset="0"/>
                <a:sym typeface="Symbol"/>
              </a:rPr>
              <a:t>  not on 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  <a:sym typeface="Symbol"/>
              </a:rPr>
              <a:t>the critical defect)</a:t>
            </a:r>
            <a:endParaRPr lang="en-US" sz="1400" b="1" dirty="0">
              <a:solidFill>
                <a:srgbClr val="FF0000"/>
              </a:solidFill>
              <a:latin typeface="Arial" charset="0"/>
              <a:sym typeface="Symbol"/>
            </a:endParaRPr>
          </a:p>
          <a:p>
            <a:pPr marL="285750" lvl="3" indent="-285750">
              <a:buFont typeface="Symbol" panose="05050102010706020507" pitchFamily="18" charset="2"/>
              <a:buChar char=""/>
              <a:defRPr/>
            </a:pPr>
            <a:endParaRPr lang="en-US" sz="1600" b="1" baseline="30000" dirty="0" smtClean="0">
              <a:solidFill>
                <a:srgbClr val="002956"/>
              </a:solidFill>
              <a:latin typeface="Arial" charset="0"/>
            </a:endParaRPr>
          </a:p>
          <a:p>
            <a:pPr marL="1906588" lvl="3" indent="-342900">
              <a:buFont typeface="Arial" panose="020B0604020202020204" pitchFamily="34" charset="0"/>
              <a:buChar char="−"/>
              <a:defRPr/>
            </a:pPr>
            <a:endParaRPr lang="en-US" sz="1800" b="1" dirty="0">
              <a:solidFill>
                <a:srgbClr val="00295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69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Modele_Presentation_FCBA_mod2</Template>
  <TotalTime>360</TotalTime>
  <Words>1494</Words>
  <Application>Microsoft Office PowerPoint</Application>
  <PresentationFormat>Personnalisé</PresentationFormat>
  <Paragraphs>375</Paragraphs>
  <Slides>25</Slides>
  <Notes>24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25</vt:i4>
      </vt:variant>
    </vt:vector>
  </HeadingPairs>
  <TitlesOfParts>
    <vt:vector size="27" baseType="lpstr">
      <vt:lpstr>Conception personnalisée</vt:lpstr>
      <vt:lpstr>Thème Office</vt:lpstr>
      <vt:lpstr> EU-Hardwoods     WP4  – Glulam made of hardwoods or mixing hardwoods and softwoods   Program update   Guillaume Legrand – FCBA, June 2016  guillaume.legrand@fcba.fr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FCBA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PRÉSENTATION</dc:title>
  <dc:creator>administrateur</dc:creator>
  <cp:lastModifiedBy>LEGRAND Guillaume</cp:lastModifiedBy>
  <cp:revision>192</cp:revision>
  <cp:lastPrinted>2015-06-17T09:27:54Z</cp:lastPrinted>
  <dcterms:created xsi:type="dcterms:W3CDTF">2013-03-05T13:30:46Z</dcterms:created>
  <dcterms:modified xsi:type="dcterms:W3CDTF">2016-06-01T15:06:29Z</dcterms:modified>
</cp:coreProperties>
</file>